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handoutMasterIdLst>
    <p:handoutMasterId r:id="rId28"/>
  </p:handoutMasterIdLst>
  <p:sldIdLst>
    <p:sldId id="256" r:id="rId2"/>
    <p:sldId id="266" r:id="rId3"/>
    <p:sldId id="291" r:id="rId4"/>
    <p:sldId id="268" r:id="rId5"/>
    <p:sldId id="267" r:id="rId6"/>
    <p:sldId id="276" r:id="rId7"/>
    <p:sldId id="290" r:id="rId8"/>
    <p:sldId id="289" r:id="rId9"/>
    <p:sldId id="283" r:id="rId10"/>
    <p:sldId id="277" r:id="rId11"/>
    <p:sldId id="278" r:id="rId12"/>
    <p:sldId id="274" r:id="rId13"/>
    <p:sldId id="257" r:id="rId14"/>
    <p:sldId id="258" r:id="rId15"/>
    <p:sldId id="261" r:id="rId16"/>
    <p:sldId id="297" r:id="rId17"/>
    <p:sldId id="286" r:id="rId18"/>
    <p:sldId id="285" r:id="rId19"/>
    <p:sldId id="288" r:id="rId20"/>
    <p:sldId id="262" r:id="rId21"/>
    <p:sldId id="295" r:id="rId22"/>
    <p:sldId id="296" r:id="rId23"/>
    <p:sldId id="265" r:id="rId24"/>
    <p:sldId id="264" r:id="rId25"/>
    <p:sldId id="298" r:id="rId26"/>
    <p:sldId id="272" r:id="rId2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451" y="62"/>
      </p:cViewPr>
      <p:guideLst>
        <p:guide orient="horz" pos="2160"/>
        <p:guide pos="3840"/>
      </p:guideLst>
    </p:cSldViewPr>
  </p:slideViewPr>
  <p:notesTextViewPr>
    <p:cViewPr>
      <p:scale>
        <a:sx n="1" d="1"/>
        <a:sy n="1" d="1"/>
      </p:scale>
      <p:origin x="0" y="0"/>
    </p:cViewPr>
  </p:notesTextViewPr>
  <p:sorterViewPr>
    <p:cViewPr>
      <p:scale>
        <a:sx n="150" d="100"/>
        <a:sy n="150" d="100"/>
      </p:scale>
      <p:origin x="0" y="18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19" cy="481727"/>
          </a:xfrm>
          <a:prstGeom prst="rect">
            <a:avLst/>
          </a:prstGeom>
        </p:spPr>
        <p:txBody>
          <a:bodyPr vert="horz" lIns="96662" tIns="48332" rIns="96662" bIns="48332" rtlCol="0"/>
          <a:lstStyle>
            <a:lvl1pPr algn="l">
              <a:defRPr sz="1300"/>
            </a:lvl1pPr>
          </a:lstStyle>
          <a:p>
            <a:endParaRPr lang="en-US"/>
          </a:p>
        </p:txBody>
      </p:sp>
      <p:sp>
        <p:nvSpPr>
          <p:cNvPr id="3" name="Date Placeholder 2"/>
          <p:cNvSpPr>
            <a:spLocks noGrp="1"/>
          </p:cNvSpPr>
          <p:nvPr>
            <p:ph type="dt" sz="quarter" idx="1"/>
          </p:nvPr>
        </p:nvSpPr>
        <p:spPr>
          <a:xfrm>
            <a:off x="4143589" y="1"/>
            <a:ext cx="3169919" cy="481727"/>
          </a:xfrm>
          <a:prstGeom prst="rect">
            <a:avLst/>
          </a:prstGeom>
        </p:spPr>
        <p:txBody>
          <a:bodyPr vert="horz" lIns="96662" tIns="48332" rIns="96662" bIns="48332" rtlCol="0"/>
          <a:lstStyle>
            <a:lvl1pPr algn="r">
              <a:defRPr sz="1300"/>
            </a:lvl1pPr>
          </a:lstStyle>
          <a:p>
            <a:fld id="{3CD986F9-8CCC-4C63-9CBD-10738A7D7744}" type="datetimeFigureOut">
              <a:rPr lang="en-US" smtClean="0"/>
              <a:t>5/12/2020</a:t>
            </a:fld>
            <a:endParaRPr lang="en-US"/>
          </a:p>
        </p:txBody>
      </p:sp>
      <p:sp>
        <p:nvSpPr>
          <p:cNvPr id="4" name="Footer Placeholder 3"/>
          <p:cNvSpPr>
            <a:spLocks noGrp="1"/>
          </p:cNvSpPr>
          <p:nvPr>
            <p:ph type="ftr" sz="quarter" idx="2"/>
          </p:nvPr>
        </p:nvSpPr>
        <p:spPr>
          <a:xfrm>
            <a:off x="1" y="9119474"/>
            <a:ext cx="3169919" cy="481727"/>
          </a:xfrm>
          <a:prstGeom prst="rect">
            <a:avLst/>
          </a:prstGeom>
        </p:spPr>
        <p:txBody>
          <a:bodyPr vert="horz" lIns="96662" tIns="48332" rIns="96662" bIns="48332" rtlCol="0" anchor="b"/>
          <a:lstStyle>
            <a:lvl1pPr algn="l">
              <a:defRPr sz="1300"/>
            </a:lvl1pPr>
          </a:lstStyle>
          <a:p>
            <a:endParaRPr lang="en-US"/>
          </a:p>
        </p:txBody>
      </p:sp>
      <p:sp>
        <p:nvSpPr>
          <p:cNvPr id="5" name="Slide Number Placeholder 4"/>
          <p:cNvSpPr>
            <a:spLocks noGrp="1"/>
          </p:cNvSpPr>
          <p:nvPr>
            <p:ph type="sldNum" sz="quarter" idx="3"/>
          </p:nvPr>
        </p:nvSpPr>
        <p:spPr>
          <a:xfrm>
            <a:off x="4143589" y="9119474"/>
            <a:ext cx="3169919" cy="481727"/>
          </a:xfrm>
          <a:prstGeom prst="rect">
            <a:avLst/>
          </a:prstGeom>
        </p:spPr>
        <p:txBody>
          <a:bodyPr vert="horz" lIns="96662" tIns="48332" rIns="96662" bIns="48332" rtlCol="0" anchor="b"/>
          <a:lstStyle>
            <a:lvl1pPr algn="r">
              <a:defRPr sz="1300"/>
            </a:lvl1pPr>
          </a:lstStyle>
          <a:p>
            <a:fld id="{6671E4B7-C197-4FF7-B2F0-99A4FB056CF1}" type="slidenum">
              <a:rPr lang="en-US" smtClean="0"/>
              <a:t>‹#›</a:t>
            </a:fld>
            <a:endParaRPr lang="en-US"/>
          </a:p>
        </p:txBody>
      </p:sp>
    </p:spTree>
    <p:extLst>
      <p:ext uri="{BB962C8B-B14F-4D97-AF65-F5344CB8AC3E}">
        <p14:creationId xmlns:p14="http://schemas.microsoft.com/office/powerpoint/2010/main" val="239205653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246DFB7-211C-4C35-8CA6-668DB93327E6}"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AB7BB-301E-4DF5-9B8E-9E430D15CF8D}" type="slidenum">
              <a:rPr lang="en-US" smtClean="0"/>
              <a:t>‹#›</a:t>
            </a:fld>
            <a:endParaRPr lang="en-US"/>
          </a:p>
        </p:txBody>
      </p:sp>
    </p:spTree>
    <p:extLst>
      <p:ext uri="{BB962C8B-B14F-4D97-AF65-F5344CB8AC3E}">
        <p14:creationId xmlns:p14="http://schemas.microsoft.com/office/powerpoint/2010/main" val="3129865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46DFB7-211C-4C35-8CA6-668DB93327E6}"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AB7BB-301E-4DF5-9B8E-9E430D15CF8D}" type="slidenum">
              <a:rPr lang="en-US" smtClean="0"/>
              <a:t>‹#›</a:t>
            </a:fld>
            <a:endParaRPr lang="en-US"/>
          </a:p>
        </p:txBody>
      </p:sp>
    </p:spTree>
    <p:extLst>
      <p:ext uri="{BB962C8B-B14F-4D97-AF65-F5344CB8AC3E}">
        <p14:creationId xmlns:p14="http://schemas.microsoft.com/office/powerpoint/2010/main" val="3489469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3"/>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3"/>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46DFB7-211C-4C35-8CA6-668DB93327E6}"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AB7BB-301E-4DF5-9B8E-9E430D15CF8D}" type="slidenum">
              <a:rPr lang="en-US" smtClean="0"/>
              <a:t>‹#›</a:t>
            </a:fld>
            <a:endParaRPr lang="en-US"/>
          </a:p>
        </p:txBody>
      </p:sp>
    </p:spTree>
    <p:extLst>
      <p:ext uri="{BB962C8B-B14F-4D97-AF65-F5344CB8AC3E}">
        <p14:creationId xmlns:p14="http://schemas.microsoft.com/office/powerpoint/2010/main" val="102971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392" y="1484784"/>
            <a:ext cx="5386917" cy="685800"/>
          </a:xfrm>
          <a:noFill/>
          <a:ln>
            <a:noFill/>
          </a:ln>
        </p:spPr>
        <p:txBody>
          <a:bodyPr anchor="b">
            <a:noAutofit/>
          </a:bodyPr>
          <a:lstStyle>
            <a:lvl1pPr marL="0" indent="0">
              <a:buNone/>
              <a:defRPr sz="2880" b="1" baseline="0">
                <a:solidFill>
                  <a:schemeClr val="accent2"/>
                </a:solidFill>
              </a:defRPr>
            </a:lvl1pPr>
            <a:lvl2pPr>
              <a:buNone/>
              <a:defRPr sz="2400" b="1"/>
            </a:lvl2pPr>
            <a:lvl3pPr>
              <a:buNone/>
              <a:defRPr sz="2160" b="1"/>
            </a:lvl3pPr>
            <a:lvl4pPr>
              <a:buNone/>
              <a:defRPr sz="1920" b="1"/>
            </a:lvl4pPr>
            <a:lvl5pPr>
              <a:buNone/>
              <a:defRPr sz="1920" b="1"/>
            </a:lvl5pPr>
          </a:lstStyle>
          <a:p>
            <a:pPr lvl="0"/>
            <a:r>
              <a:rPr lang="fr-FR"/>
              <a:t>Cliquez pour modifier les styles du texte du masque</a:t>
            </a:r>
          </a:p>
        </p:txBody>
      </p:sp>
      <p:sp>
        <p:nvSpPr>
          <p:cNvPr id="4" name="Text Placeholder 3"/>
          <p:cNvSpPr>
            <a:spLocks noGrp="1"/>
          </p:cNvSpPr>
          <p:nvPr>
            <p:ph type="body" sz="half" idx="3"/>
          </p:nvPr>
        </p:nvSpPr>
        <p:spPr>
          <a:xfrm>
            <a:off x="6192014" y="1484784"/>
            <a:ext cx="5389033" cy="685800"/>
          </a:xfrm>
          <a:noFill/>
          <a:ln>
            <a:noFill/>
          </a:ln>
        </p:spPr>
        <p:txBody>
          <a:bodyPr anchor="b"/>
          <a:lstStyle>
            <a:lvl1pPr marL="0" indent="0">
              <a:buNone/>
              <a:defRPr sz="2880" b="1" baseline="0">
                <a:solidFill>
                  <a:schemeClr val="accent2"/>
                </a:solidFill>
              </a:defRPr>
            </a:lvl1pPr>
            <a:lvl2pPr>
              <a:buNone/>
              <a:defRPr sz="2400" b="1"/>
            </a:lvl2pPr>
            <a:lvl3pPr>
              <a:buNone/>
              <a:defRPr sz="2160" b="1"/>
            </a:lvl3pPr>
            <a:lvl4pPr>
              <a:buNone/>
              <a:defRPr sz="1920" b="1"/>
            </a:lvl4pPr>
            <a:lvl5pPr>
              <a:buNone/>
              <a:defRPr sz="1920" b="1"/>
            </a:lvl5pPr>
          </a:lstStyle>
          <a:p>
            <a:pPr lvl="0"/>
            <a:r>
              <a:rPr lang="fr-FR"/>
              <a:t>Cliquez pour modifier les styles du texte du masque</a:t>
            </a:r>
          </a:p>
        </p:txBody>
      </p:sp>
      <p:sp>
        <p:nvSpPr>
          <p:cNvPr id="11" name="Content Placeholder 10"/>
          <p:cNvSpPr>
            <a:spLocks noGrp="1"/>
          </p:cNvSpPr>
          <p:nvPr>
            <p:ph sz="quarter" idx="2"/>
          </p:nvPr>
        </p:nvSpPr>
        <p:spPr>
          <a:xfrm>
            <a:off x="609600" y="2276873"/>
            <a:ext cx="5384800" cy="36004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Content Placeholder 12"/>
          <p:cNvSpPr>
            <a:spLocks noGrp="1"/>
          </p:cNvSpPr>
          <p:nvPr>
            <p:ph sz="quarter" idx="4"/>
          </p:nvPr>
        </p:nvSpPr>
        <p:spPr>
          <a:xfrm>
            <a:off x="6197600" y="2276873"/>
            <a:ext cx="5384800" cy="36004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0" name="Title 1"/>
          <p:cNvSpPr>
            <a:spLocks noGrp="1"/>
          </p:cNvSpPr>
          <p:nvPr>
            <p:ph type="title"/>
          </p:nvPr>
        </p:nvSpPr>
        <p:spPr>
          <a:xfrm>
            <a:off x="609600" y="476673"/>
            <a:ext cx="8942784" cy="666328"/>
          </a:xfrm>
        </p:spPr>
        <p:txBody>
          <a:bodyPr/>
          <a:lstStyle/>
          <a:p>
            <a:r>
              <a:rPr lang="fr-FR"/>
              <a:t>Cliquez et modifiez le titre</a:t>
            </a:r>
            <a:endParaRPr lang="en-US"/>
          </a:p>
        </p:txBody>
      </p:sp>
    </p:spTree>
    <p:extLst>
      <p:ext uri="{BB962C8B-B14F-4D97-AF65-F5344CB8AC3E}">
        <p14:creationId xmlns:p14="http://schemas.microsoft.com/office/powerpoint/2010/main" val="1755984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ux contenus">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484785"/>
            <a:ext cx="5388864" cy="43924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Content Placeholder 10"/>
          <p:cNvSpPr>
            <a:spLocks noGrp="1"/>
          </p:cNvSpPr>
          <p:nvPr>
            <p:ph sz="quarter" idx="2"/>
          </p:nvPr>
        </p:nvSpPr>
        <p:spPr>
          <a:xfrm>
            <a:off x="6176264" y="1484785"/>
            <a:ext cx="5388864" cy="43924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Title Placeholder 21"/>
          <p:cNvSpPr>
            <a:spLocks noGrp="1"/>
          </p:cNvSpPr>
          <p:nvPr>
            <p:ph type="title"/>
          </p:nvPr>
        </p:nvSpPr>
        <p:spPr>
          <a:xfrm>
            <a:off x="609600" y="476673"/>
            <a:ext cx="8942784" cy="666328"/>
          </a:xfrm>
          <a:prstGeom prst="rect">
            <a:avLst/>
          </a:prstGeom>
        </p:spPr>
        <p:txBody>
          <a:bodyPr>
            <a:normAutofit/>
          </a:bodyPr>
          <a:lstStyle/>
          <a:p>
            <a:r>
              <a:rPr lang="fr-FR"/>
              <a:t>Cliquez et modifiez le titre</a:t>
            </a:r>
            <a:endParaRPr lang="en-US" dirty="0"/>
          </a:p>
        </p:txBody>
      </p:sp>
    </p:spTree>
    <p:extLst>
      <p:ext uri="{BB962C8B-B14F-4D97-AF65-F5344CB8AC3E}">
        <p14:creationId xmlns:p14="http://schemas.microsoft.com/office/powerpoint/2010/main" val="620875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46DFB7-211C-4C35-8CA6-668DB93327E6}"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AB7BB-301E-4DF5-9B8E-9E430D15CF8D}" type="slidenum">
              <a:rPr lang="en-US" smtClean="0"/>
              <a:t>‹#›</a:t>
            </a:fld>
            <a:endParaRPr lang="en-US"/>
          </a:p>
        </p:txBody>
      </p:sp>
    </p:spTree>
    <p:extLst>
      <p:ext uri="{BB962C8B-B14F-4D97-AF65-F5344CB8AC3E}">
        <p14:creationId xmlns:p14="http://schemas.microsoft.com/office/powerpoint/2010/main" val="3809278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46DFB7-211C-4C35-8CA6-668DB93327E6}"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AB7BB-301E-4DF5-9B8E-9E430D15CF8D}" type="slidenum">
              <a:rPr lang="en-US" smtClean="0"/>
              <a:t>‹#›</a:t>
            </a:fld>
            <a:endParaRPr lang="en-US"/>
          </a:p>
        </p:txBody>
      </p:sp>
    </p:spTree>
    <p:extLst>
      <p:ext uri="{BB962C8B-B14F-4D97-AF65-F5344CB8AC3E}">
        <p14:creationId xmlns:p14="http://schemas.microsoft.com/office/powerpoint/2010/main" val="3165795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46DFB7-211C-4C35-8CA6-668DB93327E6}" type="datetimeFigureOut">
              <a:rPr lang="en-US" smtClean="0"/>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AB7BB-301E-4DF5-9B8E-9E430D15CF8D}" type="slidenum">
              <a:rPr lang="en-US" smtClean="0"/>
              <a:t>‹#›</a:t>
            </a:fld>
            <a:endParaRPr lang="en-US"/>
          </a:p>
        </p:txBody>
      </p:sp>
    </p:spTree>
    <p:extLst>
      <p:ext uri="{BB962C8B-B14F-4D97-AF65-F5344CB8AC3E}">
        <p14:creationId xmlns:p14="http://schemas.microsoft.com/office/powerpoint/2010/main" val="3042230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46DFB7-211C-4C35-8CA6-668DB93327E6}" type="datetimeFigureOut">
              <a:rPr lang="en-US" smtClean="0"/>
              <a:t>5/12/2020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2AB7BB-301E-4DF5-9B8E-9E430D15CF8D}" type="slidenum">
              <a:rPr lang="en-US" smtClean="0"/>
              <a:t>‹#›</a:t>
            </a:fld>
            <a:endParaRPr lang="en-US"/>
          </a:p>
        </p:txBody>
      </p:sp>
    </p:spTree>
    <p:extLst>
      <p:ext uri="{BB962C8B-B14F-4D97-AF65-F5344CB8AC3E}">
        <p14:creationId xmlns:p14="http://schemas.microsoft.com/office/powerpoint/2010/main" val="1803333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46DFB7-211C-4C35-8CA6-668DB93327E6}" type="datetimeFigureOut">
              <a:rPr lang="en-US" smtClean="0"/>
              <a:t>5/12/2020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2AB7BB-301E-4DF5-9B8E-9E430D15CF8D}" type="slidenum">
              <a:rPr lang="en-US" smtClean="0"/>
              <a:t>‹#›</a:t>
            </a:fld>
            <a:endParaRPr lang="en-US"/>
          </a:p>
        </p:txBody>
      </p:sp>
    </p:spTree>
    <p:extLst>
      <p:ext uri="{BB962C8B-B14F-4D97-AF65-F5344CB8AC3E}">
        <p14:creationId xmlns:p14="http://schemas.microsoft.com/office/powerpoint/2010/main" val="1429139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46DFB7-211C-4C35-8CA6-668DB93327E6}" type="datetimeFigureOut">
              <a:rPr lang="en-US" smtClean="0"/>
              <a:t>5/12/2020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2AB7BB-301E-4DF5-9B8E-9E430D15CF8D}" type="slidenum">
              <a:rPr lang="en-US" smtClean="0"/>
              <a:t>‹#›</a:t>
            </a:fld>
            <a:endParaRPr lang="en-US"/>
          </a:p>
        </p:txBody>
      </p:sp>
    </p:spTree>
    <p:extLst>
      <p:ext uri="{BB962C8B-B14F-4D97-AF65-F5344CB8AC3E}">
        <p14:creationId xmlns:p14="http://schemas.microsoft.com/office/powerpoint/2010/main" val="796533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46DFB7-211C-4C35-8CA6-668DB93327E6}" type="datetimeFigureOut">
              <a:rPr lang="en-US" smtClean="0"/>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AB7BB-301E-4DF5-9B8E-9E430D15CF8D}" type="slidenum">
              <a:rPr lang="en-US" smtClean="0"/>
              <a:t>‹#›</a:t>
            </a:fld>
            <a:endParaRPr lang="en-US"/>
          </a:p>
        </p:txBody>
      </p:sp>
    </p:spTree>
    <p:extLst>
      <p:ext uri="{BB962C8B-B14F-4D97-AF65-F5344CB8AC3E}">
        <p14:creationId xmlns:p14="http://schemas.microsoft.com/office/powerpoint/2010/main" val="3129625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46DFB7-211C-4C35-8CA6-668DB93327E6}" type="datetimeFigureOut">
              <a:rPr lang="en-US" smtClean="0"/>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AB7BB-301E-4DF5-9B8E-9E430D15CF8D}" type="slidenum">
              <a:rPr lang="en-US" smtClean="0"/>
              <a:t>‹#›</a:t>
            </a:fld>
            <a:endParaRPr lang="en-US"/>
          </a:p>
        </p:txBody>
      </p:sp>
    </p:spTree>
    <p:extLst>
      <p:ext uri="{BB962C8B-B14F-4D97-AF65-F5344CB8AC3E}">
        <p14:creationId xmlns:p14="http://schemas.microsoft.com/office/powerpoint/2010/main" val="3041019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46DFB7-211C-4C35-8CA6-668DB93327E6}" type="datetimeFigureOut">
              <a:rPr lang="en-US" smtClean="0"/>
              <a:t>5/12/2020</a:t>
            </a:fld>
            <a:endParaRPr lang="en-US"/>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2AB7BB-301E-4DF5-9B8E-9E430D15CF8D}" type="slidenum">
              <a:rPr lang="en-US" smtClean="0"/>
              <a:t>‹#›</a:t>
            </a:fld>
            <a:endParaRPr lang="en-US"/>
          </a:p>
        </p:txBody>
      </p:sp>
    </p:spTree>
    <p:extLst>
      <p:ext uri="{BB962C8B-B14F-4D97-AF65-F5344CB8AC3E}">
        <p14:creationId xmlns:p14="http://schemas.microsoft.com/office/powerpoint/2010/main" val="2335504209"/>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1803" y="787079"/>
            <a:ext cx="9444941" cy="2488556"/>
          </a:xfrm>
        </p:spPr>
        <p:txBody>
          <a:bodyPr>
            <a:normAutofit fontScale="90000"/>
          </a:bodyPr>
          <a:lstStyle/>
          <a:p>
            <a:pPr algn="l"/>
            <a:r>
              <a:rPr lang="en-US" dirty="0">
                <a:cs typeface="Times New Roman" panose="02020603050405020304" pitchFamily="18" charset="0"/>
              </a:rPr>
              <a:t>The World Federation of Pediatric Imaging </a:t>
            </a:r>
            <a:br>
              <a:rPr lang="en-US" dirty="0">
                <a:cs typeface="Times New Roman" panose="02020603050405020304" pitchFamily="18" charset="0"/>
              </a:rPr>
            </a:br>
            <a:r>
              <a:rPr lang="en-US" dirty="0">
                <a:cs typeface="Times New Roman" panose="02020603050405020304" pitchFamily="18" charset="0"/>
              </a:rPr>
              <a:t>General Assembly </a:t>
            </a:r>
            <a:r>
              <a:rPr lang="en-US" sz="3600" dirty="0">
                <a:cs typeface="Times New Roman" panose="02020603050405020304" pitchFamily="18" charset="0"/>
              </a:rPr>
              <a:t> </a:t>
            </a:r>
            <a:br>
              <a:rPr lang="en-US" sz="3600" dirty="0">
                <a:cs typeface="Times New Roman" panose="02020603050405020304" pitchFamily="18" charset="0"/>
              </a:rPr>
            </a:br>
            <a:r>
              <a:rPr lang="en-US" sz="2400" dirty="0">
                <a:cs typeface="Times New Roman" panose="02020603050405020304" pitchFamily="18" charset="0"/>
              </a:rPr>
              <a:t>2018 – 2019 Report </a:t>
            </a:r>
            <a:br>
              <a:rPr lang="en-US" sz="2400" dirty="0">
                <a:cs typeface="Times New Roman" panose="02020603050405020304" pitchFamily="18" charset="0"/>
              </a:rPr>
            </a:br>
            <a:r>
              <a:rPr lang="en-US" sz="2400" dirty="0">
                <a:cs typeface="Times New Roman" panose="02020603050405020304" pitchFamily="18" charset="0"/>
              </a:rPr>
              <a:t> </a:t>
            </a:r>
            <a:r>
              <a:rPr lang="en-US" dirty="0"/>
              <a:t/>
            </a:r>
            <a:br>
              <a:rPr lang="en-US" dirty="0"/>
            </a:br>
            <a:endParaRPr lang="en-US" dirty="0"/>
          </a:p>
        </p:txBody>
      </p:sp>
      <p:pic>
        <p:nvPicPr>
          <p:cNvPr id="6" name="Picture 5" descr="C:\Users\Cgrageda\AppData\Local\Microsoft\Windows\Temporary Internet Files\Content.Outlook\QKB2NGKC\WFPI logo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5593" y="334925"/>
            <a:ext cx="1470660" cy="1280160"/>
          </a:xfrm>
          <a:prstGeom prst="rect">
            <a:avLst/>
          </a:prstGeom>
          <a:noFill/>
          <a:ln>
            <a:noFill/>
          </a:ln>
        </p:spPr>
      </p:pic>
      <p:pic>
        <p:nvPicPr>
          <p:cNvPr id="8" name="Content Placeholder 3"/>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97778" y="4612026"/>
            <a:ext cx="10196444" cy="1585097"/>
          </a:xfrm>
          <a:prstGeom prst="rect">
            <a:avLst/>
          </a:prstGeom>
          <a:noFill/>
          <a:ln>
            <a:noFill/>
          </a:ln>
        </p:spPr>
      </p:pic>
      <p:cxnSp>
        <p:nvCxnSpPr>
          <p:cNvPr id="9" name="Straight Connector 8"/>
          <p:cNvCxnSpPr/>
          <p:nvPr/>
        </p:nvCxnSpPr>
        <p:spPr>
          <a:xfrm>
            <a:off x="1264920" y="4603205"/>
            <a:ext cx="98755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64920" y="6188302"/>
            <a:ext cx="774192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1777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type="body" idx="1"/>
          </p:nvPr>
        </p:nvSpPr>
        <p:spPr>
          <a:xfrm>
            <a:off x="453945" y="1625050"/>
            <a:ext cx="7559067" cy="2625016"/>
          </a:xfrm>
        </p:spPr>
        <p:txBody>
          <a:bodyPr/>
          <a:lstStyle/>
          <a:p>
            <a:pPr marL="342900" indent="-342900">
              <a:buFont typeface="Wingdings" panose="05000000000000000000" pitchFamily="2" charset="2"/>
              <a:buChar char="v"/>
            </a:pPr>
            <a:r>
              <a:rPr lang="en-US" altLang="en-US" sz="2800" b="0" dirty="0">
                <a:solidFill>
                  <a:schemeClr val="tx1"/>
                </a:solidFill>
                <a:ea typeface="ＭＳ Ｐゴシック" panose="020B0600070205080204" pitchFamily="34" charset="-128"/>
                <a:cs typeface="Times New Roman" panose="02020603050405020304" pitchFamily="18" charset="0"/>
              </a:rPr>
              <a:t>Jan 2018: Digital ambassadors introduced to WFPI education project</a:t>
            </a:r>
          </a:p>
          <a:p>
            <a:pPr marL="342900" indent="-342900">
              <a:buFont typeface="Wingdings" panose="05000000000000000000" pitchFamily="2" charset="2"/>
              <a:buChar char="v"/>
            </a:pPr>
            <a:r>
              <a:rPr lang="en-US" altLang="en-US" sz="2800" b="0" dirty="0">
                <a:solidFill>
                  <a:schemeClr val="tx1"/>
                </a:solidFill>
                <a:ea typeface="ＭＳ Ｐゴシック" panose="020B0600070205080204" pitchFamily="34" charset="-128"/>
                <a:cs typeface="Times New Roman" panose="02020603050405020304" pitchFamily="18" charset="0"/>
              </a:rPr>
              <a:t>12 week plan to regularize case-based education on social media</a:t>
            </a:r>
          </a:p>
          <a:p>
            <a:pPr marL="342900" indent="-342900">
              <a:buFont typeface="Wingdings" panose="05000000000000000000" pitchFamily="2" charset="2"/>
              <a:buChar char="v"/>
            </a:pPr>
            <a:r>
              <a:rPr lang="en-US" altLang="en-US" sz="2800" b="0" dirty="0">
                <a:solidFill>
                  <a:schemeClr val="tx1"/>
                </a:solidFill>
                <a:ea typeface="ＭＳ Ｐゴシック" panose="020B0600070205080204" pitchFamily="34" charset="-128"/>
                <a:cs typeface="Times New Roman" panose="02020603050405020304" pitchFamily="18" charset="0"/>
              </a:rPr>
              <a:t>Ambassadors from USA, Nigeria, &amp; South Korea</a:t>
            </a:r>
          </a:p>
        </p:txBody>
      </p:sp>
      <p:sp>
        <p:nvSpPr>
          <p:cNvPr id="4" name="Title 3"/>
          <p:cNvSpPr>
            <a:spLocks noGrp="1"/>
          </p:cNvSpPr>
          <p:nvPr>
            <p:ph type="title"/>
          </p:nvPr>
        </p:nvSpPr>
        <p:spPr>
          <a:xfrm>
            <a:off x="480291" y="476251"/>
            <a:ext cx="9374909" cy="666750"/>
          </a:xfrm>
        </p:spPr>
        <p:txBody>
          <a:bodyPr>
            <a:normAutofit fontScale="90000"/>
          </a:bodyPr>
          <a:lstStyle/>
          <a:p>
            <a:pPr>
              <a:defRPr/>
            </a:pPr>
            <a:r>
              <a:rPr lang="en-US" dirty="0">
                <a:cs typeface="Times New Roman" panose="02020603050405020304" pitchFamily="18" charset="0"/>
              </a:rPr>
              <a:t>Education Project Report – Sanjay Prabhu</a:t>
            </a:r>
          </a:p>
        </p:txBody>
      </p:sp>
      <p:pic>
        <p:nvPicPr>
          <p:cNvPr id="6" name="Picture 5"/>
          <p:cNvPicPr>
            <a:picLocks noChangeAspect="1"/>
          </p:cNvPicPr>
          <p:nvPr/>
        </p:nvPicPr>
        <p:blipFill>
          <a:blip r:embed="rId2"/>
          <a:stretch>
            <a:fillRect/>
          </a:stretch>
        </p:blipFill>
        <p:spPr>
          <a:xfrm>
            <a:off x="2489903" y="5467992"/>
            <a:ext cx="7212193" cy="1390008"/>
          </a:xfrm>
          <a:prstGeom prst="rect">
            <a:avLst/>
          </a:prstGeom>
        </p:spPr>
      </p:pic>
      <p:pic>
        <p:nvPicPr>
          <p:cNvPr id="7" name="Picture 6"/>
          <p:cNvPicPr>
            <a:picLocks noChangeAspect="1"/>
          </p:cNvPicPr>
          <p:nvPr/>
        </p:nvPicPr>
        <p:blipFill>
          <a:blip r:embed="rId3"/>
          <a:stretch>
            <a:fillRect/>
          </a:stretch>
        </p:blipFill>
        <p:spPr>
          <a:xfrm>
            <a:off x="10722737" y="0"/>
            <a:ext cx="1469263" cy="1280271"/>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3012" y="1569334"/>
            <a:ext cx="2709725" cy="2736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2697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sz="quarter" idx="1"/>
          </p:nvPr>
        </p:nvSpPr>
        <p:spPr>
          <a:xfrm>
            <a:off x="203200" y="1483996"/>
            <a:ext cx="6169891" cy="4067059"/>
          </a:xfrm>
        </p:spPr>
        <p:txBody>
          <a:bodyPr/>
          <a:lstStyle/>
          <a:p>
            <a:pPr>
              <a:buFont typeface="Wingdings" panose="05000000000000000000" pitchFamily="2" charset="2"/>
              <a:buChar char="v"/>
            </a:pPr>
            <a:r>
              <a:rPr lang="en-US" altLang="en-US" dirty="0">
                <a:ea typeface="ＭＳ Ｐゴシック" panose="020B0600070205080204" pitchFamily="34" charset="-128"/>
                <a:cs typeface="Times New Roman" panose="02020603050405020304" pitchFamily="18" charset="0"/>
              </a:rPr>
              <a:t>Next 3 Months:</a:t>
            </a:r>
          </a:p>
          <a:p>
            <a:pPr lvl="1">
              <a:buFont typeface="Wingdings" panose="05000000000000000000" pitchFamily="2" charset="2"/>
              <a:buChar char="v"/>
            </a:pPr>
            <a:r>
              <a:rPr lang="en-US" altLang="en-US" sz="2160" dirty="0">
                <a:ea typeface="ＭＳ Ｐゴシック" panose="020B0600070205080204" pitchFamily="34" charset="-128"/>
                <a:cs typeface="Times New Roman" panose="02020603050405020304" pitchFamily="18" charset="0"/>
              </a:rPr>
              <a:t>Website revamp</a:t>
            </a:r>
          </a:p>
          <a:p>
            <a:pPr lvl="1">
              <a:buFont typeface="Wingdings" panose="05000000000000000000" pitchFamily="2" charset="2"/>
              <a:buChar char="v"/>
            </a:pPr>
            <a:r>
              <a:rPr lang="en-US" altLang="en-US" sz="2160" dirty="0">
                <a:ea typeface="ＭＳ Ｐゴシック" panose="020B0600070205080204" pitchFamily="34" charset="-128"/>
                <a:cs typeface="Times New Roman" panose="02020603050405020304" pitchFamily="18" charset="0"/>
              </a:rPr>
              <a:t>Increase cases per week</a:t>
            </a:r>
          </a:p>
          <a:p>
            <a:pPr lvl="1">
              <a:buFont typeface="Wingdings" panose="05000000000000000000" pitchFamily="2" charset="2"/>
              <a:buChar char="v"/>
            </a:pPr>
            <a:r>
              <a:rPr lang="en-US" altLang="en-US" sz="2160" dirty="0">
                <a:ea typeface="ＭＳ Ｐゴシック" panose="020B0600070205080204" pitchFamily="34" charset="-128"/>
                <a:cs typeface="Times New Roman" panose="02020603050405020304" pitchFamily="18" charset="0"/>
              </a:rPr>
              <a:t>Collate digital ambassador cases into an e-book</a:t>
            </a:r>
          </a:p>
          <a:p>
            <a:pPr lvl="1">
              <a:buFont typeface="Wingdings" panose="05000000000000000000" pitchFamily="2" charset="2"/>
              <a:buChar char="v"/>
            </a:pPr>
            <a:r>
              <a:rPr lang="en-US" altLang="en-US" sz="2160" dirty="0">
                <a:ea typeface="ＭＳ Ｐゴシック" panose="020B0600070205080204" pitchFamily="34" charset="-128"/>
                <a:cs typeface="Times New Roman" panose="02020603050405020304" pitchFamily="18" charset="0"/>
              </a:rPr>
              <a:t>Add digital ambassadors from ESPR and SLARP</a:t>
            </a:r>
          </a:p>
          <a:p>
            <a:pPr lvl="1">
              <a:buFont typeface="Wingdings" panose="05000000000000000000" pitchFamily="2" charset="2"/>
              <a:buChar char="v"/>
            </a:pPr>
            <a:r>
              <a:rPr lang="en-US" altLang="en-US" sz="2160" dirty="0">
                <a:ea typeface="ＭＳ Ｐゴシック" panose="020B0600070205080204" pitchFamily="34" charset="-128"/>
                <a:cs typeface="Times New Roman" panose="02020603050405020304" pitchFamily="18" charset="0"/>
              </a:rPr>
              <a:t>Partnerships with other organizations </a:t>
            </a:r>
          </a:p>
        </p:txBody>
      </p:sp>
      <p:sp>
        <p:nvSpPr>
          <p:cNvPr id="23555" name="Content Placeholder 2"/>
          <p:cNvSpPr>
            <a:spLocks noGrp="1"/>
          </p:cNvSpPr>
          <p:nvPr>
            <p:ph sz="quarter" idx="2"/>
          </p:nvPr>
        </p:nvSpPr>
        <p:spPr>
          <a:xfrm>
            <a:off x="6844145" y="1483996"/>
            <a:ext cx="5264727" cy="3983996"/>
          </a:xfrm>
        </p:spPr>
        <p:txBody>
          <a:bodyPr/>
          <a:lstStyle/>
          <a:p>
            <a:pPr>
              <a:buFont typeface="Wingdings" panose="05000000000000000000" pitchFamily="2" charset="2"/>
              <a:buChar char="v"/>
            </a:pPr>
            <a:r>
              <a:rPr lang="en-US" altLang="en-US" dirty="0">
                <a:ea typeface="ＭＳ Ｐゴシック" panose="020B0600070205080204" pitchFamily="34" charset="-128"/>
                <a:cs typeface="Times New Roman" panose="02020603050405020304" pitchFamily="18" charset="0"/>
              </a:rPr>
              <a:t>Next 6 Months:</a:t>
            </a:r>
          </a:p>
          <a:p>
            <a:pPr lvl="1">
              <a:buFont typeface="Wingdings" panose="05000000000000000000" pitchFamily="2" charset="2"/>
              <a:buChar char="v"/>
            </a:pPr>
            <a:r>
              <a:rPr lang="en-US" altLang="en-US" sz="2160" dirty="0">
                <a:ea typeface="ＭＳ Ｐゴシック" panose="020B0600070205080204" pitchFamily="34" charset="-128"/>
                <a:cs typeface="Times New Roman" panose="02020603050405020304" pitchFamily="18" charset="0"/>
              </a:rPr>
              <a:t>WFPI YouTube channel development</a:t>
            </a:r>
          </a:p>
          <a:p>
            <a:pPr lvl="1">
              <a:buFont typeface="Wingdings" panose="05000000000000000000" pitchFamily="2" charset="2"/>
              <a:buChar char="v"/>
            </a:pPr>
            <a:r>
              <a:rPr lang="en-US" altLang="en-US" sz="2160" dirty="0">
                <a:ea typeface="ＭＳ Ｐゴシック" panose="020B0600070205080204" pitchFamily="34" charset="-128"/>
                <a:cs typeface="Times New Roman" panose="02020603050405020304" pitchFamily="18" charset="0"/>
              </a:rPr>
              <a:t>Digital education for use of outreach teams</a:t>
            </a:r>
          </a:p>
        </p:txBody>
      </p:sp>
      <p:sp>
        <p:nvSpPr>
          <p:cNvPr id="4" name="Title 3"/>
          <p:cNvSpPr>
            <a:spLocks noGrp="1"/>
          </p:cNvSpPr>
          <p:nvPr>
            <p:ph type="title"/>
          </p:nvPr>
        </p:nvSpPr>
        <p:spPr>
          <a:xfrm>
            <a:off x="1158240" y="476251"/>
            <a:ext cx="8048626" cy="666750"/>
          </a:xfrm>
        </p:spPr>
        <p:txBody>
          <a:bodyPr>
            <a:normAutofit fontScale="90000"/>
          </a:bodyPr>
          <a:lstStyle/>
          <a:p>
            <a:pPr>
              <a:defRPr/>
            </a:pPr>
            <a:r>
              <a:rPr lang="en-US" dirty="0">
                <a:cs typeface="Times New Roman" panose="02020603050405020304" pitchFamily="18" charset="0"/>
              </a:rPr>
              <a:t>Education Project Report</a:t>
            </a:r>
          </a:p>
        </p:txBody>
      </p:sp>
      <p:pic>
        <p:nvPicPr>
          <p:cNvPr id="5" name="Picture 4"/>
          <p:cNvPicPr>
            <a:picLocks noChangeAspect="1"/>
          </p:cNvPicPr>
          <p:nvPr/>
        </p:nvPicPr>
        <p:blipFill>
          <a:blip r:embed="rId2"/>
          <a:stretch>
            <a:fillRect/>
          </a:stretch>
        </p:blipFill>
        <p:spPr>
          <a:xfrm>
            <a:off x="10722737" y="0"/>
            <a:ext cx="1469263" cy="1280271"/>
          </a:xfrm>
          <a:prstGeom prst="rect">
            <a:avLst/>
          </a:prstGeom>
        </p:spPr>
      </p:pic>
      <p:pic>
        <p:nvPicPr>
          <p:cNvPr id="6" name="Picture 5"/>
          <p:cNvPicPr>
            <a:picLocks noChangeAspect="1"/>
          </p:cNvPicPr>
          <p:nvPr/>
        </p:nvPicPr>
        <p:blipFill>
          <a:blip r:embed="rId3"/>
          <a:stretch>
            <a:fillRect/>
          </a:stretch>
        </p:blipFill>
        <p:spPr>
          <a:xfrm>
            <a:off x="2489903" y="5467992"/>
            <a:ext cx="7212193" cy="1390008"/>
          </a:xfrm>
          <a:prstGeom prst="rect">
            <a:avLst/>
          </a:prstGeom>
        </p:spPr>
      </p:pic>
    </p:spTree>
    <p:extLst>
      <p:ext uri="{BB962C8B-B14F-4D97-AF65-F5344CB8AC3E}">
        <p14:creationId xmlns:p14="http://schemas.microsoft.com/office/powerpoint/2010/main" val="3568675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49161"/>
          </a:xfrm>
        </p:spPr>
        <p:txBody>
          <a:bodyPr>
            <a:normAutofit fontScale="90000"/>
          </a:bodyPr>
          <a:lstStyle/>
          <a:p>
            <a:pPr algn="l"/>
            <a:r>
              <a:rPr lang="en-US" sz="4000" dirty="0">
                <a:cs typeface="Times New Roman" panose="02020603050405020304" pitchFamily="18" charset="0"/>
              </a:rPr>
              <a:t>Outreach Activities - Cicero Silva</a:t>
            </a:r>
            <a:r>
              <a:rPr lang="en-US" sz="3600" dirty="0">
                <a:cs typeface="Times New Roman" panose="02020603050405020304" pitchFamily="18" charset="0"/>
              </a:rPr>
              <a:t/>
            </a:r>
            <a:br>
              <a:rPr lang="en-US" sz="3600" dirty="0">
                <a:cs typeface="Times New Roman" panose="02020603050405020304" pitchFamily="18" charset="0"/>
              </a:rPr>
            </a:br>
            <a:r>
              <a:rPr lang="en-US" sz="3600" dirty="0">
                <a:cs typeface="Times New Roman" panose="02020603050405020304" pitchFamily="18" charset="0"/>
              </a:rPr>
              <a:t> 				</a:t>
            </a:r>
            <a:r>
              <a:rPr lang="en-US" dirty="0"/>
              <a:t/>
            </a:r>
            <a:br>
              <a:rPr lang="en-US" dirty="0"/>
            </a:br>
            <a:endParaRPr lang="en-US" dirty="0"/>
          </a:p>
        </p:txBody>
      </p:sp>
      <p:sp>
        <p:nvSpPr>
          <p:cNvPr id="4" name="Content Placeholder 3"/>
          <p:cNvSpPr>
            <a:spLocks noGrp="1"/>
          </p:cNvSpPr>
          <p:nvPr>
            <p:ph sz="half" idx="1"/>
          </p:nvPr>
        </p:nvSpPr>
        <p:spPr>
          <a:xfrm>
            <a:off x="812800" y="1600205"/>
            <a:ext cx="7213600" cy="2902347"/>
          </a:xfrm>
        </p:spPr>
        <p:txBody>
          <a:bodyPr>
            <a:normAutofit/>
          </a:bodyPr>
          <a:lstStyle/>
          <a:p>
            <a:pPr>
              <a:buFont typeface="Wingdings" panose="05000000000000000000" pitchFamily="2" charset="2"/>
              <a:buChar char="v"/>
            </a:pPr>
            <a:r>
              <a:rPr lang="en-US" sz="3600" dirty="0"/>
              <a:t>Teleradiology</a:t>
            </a:r>
          </a:p>
          <a:p>
            <a:pPr>
              <a:buFont typeface="Wingdings" panose="05000000000000000000" pitchFamily="2" charset="2"/>
              <a:buChar char="v"/>
            </a:pPr>
            <a:r>
              <a:rPr lang="en-US" sz="3600" dirty="0"/>
              <a:t>Outreach trips</a:t>
            </a:r>
          </a:p>
          <a:p>
            <a:pPr>
              <a:buFont typeface="Wingdings" panose="05000000000000000000" pitchFamily="2" charset="2"/>
              <a:buChar char="v"/>
            </a:pPr>
            <a:r>
              <a:rPr lang="en-US" sz="3600" dirty="0"/>
              <a:t>Partnerships</a:t>
            </a:r>
          </a:p>
          <a:p>
            <a:pPr>
              <a:buFont typeface="Wingdings" panose="05000000000000000000" pitchFamily="2" charset="2"/>
              <a:buChar char="v"/>
            </a:pPr>
            <a:r>
              <a:rPr lang="en-US" sz="3600" dirty="0"/>
              <a:t>Events</a:t>
            </a:r>
          </a:p>
        </p:txBody>
      </p:sp>
      <p:pic>
        <p:nvPicPr>
          <p:cNvPr id="6" name="Picture 5" descr="C:\Users\Cgrageda\AppData\Local\Microsoft\Windows\Temporary Internet Files\Content.Outlook\QKB2NGKC\WFPI logo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21340" y="0"/>
            <a:ext cx="1470660" cy="1280160"/>
          </a:xfrm>
          <a:prstGeom prst="rect">
            <a:avLst/>
          </a:prstGeom>
          <a:noFill/>
          <a:ln>
            <a:noFill/>
          </a:ln>
        </p:spPr>
      </p:pic>
      <p:pic>
        <p:nvPicPr>
          <p:cNvPr id="8" name="Content Placeholder 3"/>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97778" y="4612026"/>
            <a:ext cx="10196444" cy="1585097"/>
          </a:xfrm>
          <a:prstGeom prst="rect">
            <a:avLst/>
          </a:prstGeom>
          <a:noFill/>
          <a:ln>
            <a:noFill/>
          </a:ln>
        </p:spPr>
      </p:pic>
      <p:cxnSp>
        <p:nvCxnSpPr>
          <p:cNvPr id="9" name="Straight Connector 8"/>
          <p:cNvCxnSpPr/>
          <p:nvPr/>
        </p:nvCxnSpPr>
        <p:spPr>
          <a:xfrm>
            <a:off x="1264920" y="4603205"/>
            <a:ext cx="98755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64920" y="6188302"/>
            <a:ext cx="7741920" cy="0"/>
          </a:xfrm>
          <a:prstGeom prst="line">
            <a:avLst/>
          </a:prstGeom>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0342" y="1133474"/>
            <a:ext cx="2355558" cy="3369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5900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cs typeface="Times New Roman" panose="02020603050405020304" pitchFamily="18" charset="0"/>
              </a:rPr>
              <a:t>Teleradiology</a:t>
            </a:r>
          </a:p>
        </p:txBody>
      </p:sp>
      <p:sp>
        <p:nvSpPr>
          <p:cNvPr id="3" name="Content Placeholder 2"/>
          <p:cNvSpPr>
            <a:spLocks noGrp="1"/>
          </p:cNvSpPr>
          <p:nvPr>
            <p:ph idx="1"/>
          </p:nvPr>
        </p:nvSpPr>
        <p:spPr>
          <a:xfrm>
            <a:off x="838199" y="1501534"/>
            <a:ext cx="10515600" cy="3966458"/>
          </a:xfrm>
        </p:spPr>
        <p:txBody>
          <a:bodyPr>
            <a:normAutofit lnSpcReduction="10000"/>
          </a:bodyPr>
          <a:lstStyle/>
          <a:p>
            <a:pPr marL="0" indent="0">
              <a:buNone/>
            </a:pPr>
            <a:r>
              <a:rPr lang="en-US" dirty="0"/>
              <a:t>Telerad – 87 cases:</a:t>
            </a:r>
          </a:p>
          <a:p>
            <a:pPr lvl="1">
              <a:buFont typeface="Wingdings" panose="05000000000000000000" pitchFamily="2" charset="2"/>
              <a:buChar char="v"/>
            </a:pPr>
            <a:r>
              <a:rPr lang="en-US" dirty="0"/>
              <a:t>  40 from Maputo (Mozambique)</a:t>
            </a:r>
          </a:p>
          <a:p>
            <a:pPr lvl="1">
              <a:buFont typeface="Wingdings" panose="05000000000000000000" pitchFamily="2" charset="2"/>
              <a:buChar char="v"/>
            </a:pPr>
            <a:r>
              <a:rPr lang="en-US" dirty="0"/>
              <a:t>  42 From </a:t>
            </a:r>
            <a:r>
              <a:rPr lang="en-US" dirty="0" err="1"/>
              <a:t>Zithulele</a:t>
            </a:r>
            <a:r>
              <a:rPr lang="en-US" dirty="0"/>
              <a:t> (South Africa) (partnership w SASPI)</a:t>
            </a:r>
          </a:p>
          <a:p>
            <a:pPr lvl="1">
              <a:buFont typeface="Wingdings" panose="05000000000000000000" pitchFamily="2" charset="2"/>
              <a:buChar char="v"/>
            </a:pPr>
            <a:r>
              <a:rPr lang="en-US" dirty="0"/>
              <a:t>  5 from Lao Friends Children’s Hospital (Laos)</a:t>
            </a:r>
            <a:br>
              <a:rPr lang="en-US" dirty="0"/>
            </a:br>
            <a:endParaRPr lang="en-US" dirty="0"/>
          </a:p>
          <a:p>
            <a:pPr marL="57150" indent="0">
              <a:buNone/>
            </a:pPr>
            <a:r>
              <a:rPr lang="en-US" dirty="0"/>
              <a:t>Telerad cases now on fully automated allocation, reducing time for final reporting. By most recent metrics (March 2019) median answer delay was 2.9 hours (min 0.6h, max 11.5h)</a:t>
            </a:r>
          </a:p>
          <a:p>
            <a:pPr>
              <a:buFont typeface="Wingdings" panose="05000000000000000000" pitchFamily="2" charset="2"/>
              <a:buChar char="Ø"/>
            </a:pPr>
            <a:endParaRPr lang="en-US" dirty="0"/>
          </a:p>
        </p:txBody>
      </p:sp>
      <p:pic>
        <p:nvPicPr>
          <p:cNvPr id="4" name="Picture 3"/>
          <p:cNvPicPr>
            <a:picLocks noChangeAspect="1"/>
          </p:cNvPicPr>
          <p:nvPr/>
        </p:nvPicPr>
        <p:blipFill>
          <a:blip r:embed="rId2"/>
          <a:stretch>
            <a:fillRect/>
          </a:stretch>
        </p:blipFill>
        <p:spPr>
          <a:xfrm>
            <a:off x="2489903" y="5467992"/>
            <a:ext cx="7212193" cy="1390008"/>
          </a:xfrm>
          <a:prstGeom prst="rect">
            <a:avLst/>
          </a:prstGeom>
        </p:spPr>
      </p:pic>
      <p:pic>
        <p:nvPicPr>
          <p:cNvPr id="5" name="Picture 4"/>
          <p:cNvPicPr>
            <a:picLocks noChangeAspect="1"/>
          </p:cNvPicPr>
          <p:nvPr/>
        </p:nvPicPr>
        <p:blipFill>
          <a:blip r:embed="rId3"/>
          <a:stretch>
            <a:fillRect/>
          </a:stretch>
        </p:blipFill>
        <p:spPr>
          <a:xfrm>
            <a:off x="10722737" y="0"/>
            <a:ext cx="1469263" cy="1280271"/>
          </a:xfrm>
          <a:prstGeom prst="rect">
            <a:avLst/>
          </a:prstGeom>
        </p:spPr>
      </p:pic>
    </p:spTree>
    <p:extLst>
      <p:ext uri="{BB962C8B-B14F-4D97-AF65-F5344CB8AC3E}">
        <p14:creationId xmlns:p14="http://schemas.microsoft.com/office/powerpoint/2010/main" val="3664203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cs typeface="Times New Roman" panose="02020603050405020304" pitchFamily="18" charset="0"/>
              </a:rPr>
              <a:t>Outreach Trip</a:t>
            </a:r>
          </a:p>
        </p:txBody>
      </p:sp>
      <p:sp>
        <p:nvSpPr>
          <p:cNvPr id="3" name="Content Placeholder 2"/>
          <p:cNvSpPr>
            <a:spLocks noGrp="1"/>
          </p:cNvSpPr>
          <p:nvPr>
            <p:ph idx="1"/>
          </p:nvPr>
        </p:nvSpPr>
        <p:spPr>
          <a:xfrm>
            <a:off x="752354" y="1280271"/>
            <a:ext cx="9771445" cy="4078807"/>
          </a:xfrm>
        </p:spPr>
        <p:txBody>
          <a:bodyPr>
            <a:normAutofit fontScale="85000" lnSpcReduction="20000"/>
          </a:bodyPr>
          <a:lstStyle/>
          <a:p>
            <a:pPr marL="0" indent="0">
              <a:buClr>
                <a:srgbClr val="5F5F5F"/>
              </a:buClr>
              <a:buNone/>
            </a:pPr>
            <a:r>
              <a:rPr lang="en-US" sz="4000" dirty="0">
                <a:solidFill>
                  <a:schemeClr val="bg2">
                    <a:lumMod val="25000"/>
                  </a:schemeClr>
                </a:solidFill>
                <a:cs typeface="Times New Roman" panose="02020603050405020304" pitchFamily="18" charset="0"/>
              </a:rPr>
              <a:t>Mozambique:</a:t>
            </a:r>
          </a:p>
          <a:p>
            <a:pPr>
              <a:buFont typeface="Wingdings" panose="05000000000000000000" pitchFamily="2" charset="2"/>
              <a:buChar char="v"/>
            </a:pPr>
            <a:r>
              <a:rPr lang="en-US" dirty="0"/>
              <a:t>Ricardo Faingold followed -up outreach visit to Maputo in July 2018 (partnering with UCLA Global Health Project):</a:t>
            </a:r>
          </a:p>
          <a:p>
            <a:pPr>
              <a:buFont typeface="Wingdings" panose="05000000000000000000" pitchFamily="2" charset="2"/>
              <a:buChar char="v"/>
            </a:pPr>
            <a:r>
              <a:rPr lang="en-US" dirty="0"/>
              <a:t>Interactions with radiology residents, neonatologists, pediatricians, surgeons and radiologists</a:t>
            </a:r>
          </a:p>
          <a:p>
            <a:pPr>
              <a:buFont typeface="Wingdings" panose="05000000000000000000" pitchFamily="2" charset="2"/>
              <a:buChar char="v"/>
            </a:pPr>
            <a:r>
              <a:rPr lang="en-US" dirty="0"/>
              <a:t>A total of 11 lectures and case show sessions, as well as clinical, surgical, PICU and radiology rounds; case discussions and consultations held daily</a:t>
            </a:r>
          </a:p>
          <a:p>
            <a:pPr>
              <a:buFont typeface="Wingdings" panose="05000000000000000000" pitchFamily="2" charset="2"/>
              <a:buChar char="v"/>
            </a:pPr>
            <a:r>
              <a:rPr lang="en-US" dirty="0"/>
              <a:t>Bedside ultrasound exams; workshops on neonatal US (at the NICU) and on FAST (at the PICU)</a:t>
            </a:r>
          </a:p>
        </p:txBody>
      </p:sp>
      <p:pic>
        <p:nvPicPr>
          <p:cNvPr id="4" name="Picture 3"/>
          <p:cNvPicPr>
            <a:picLocks noChangeAspect="1"/>
          </p:cNvPicPr>
          <p:nvPr/>
        </p:nvPicPr>
        <p:blipFill>
          <a:blip r:embed="rId2"/>
          <a:stretch>
            <a:fillRect/>
          </a:stretch>
        </p:blipFill>
        <p:spPr>
          <a:xfrm>
            <a:off x="2489903" y="5467992"/>
            <a:ext cx="7212193" cy="1390008"/>
          </a:xfrm>
          <a:prstGeom prst="rect">
            <a:avLst/>
          </a:prstGeom>
        </p:spPr>
      </p:pic>
      <p:pic>
        <p:nvPicPr>
          <p:cNvPr id="5" name="Picture 4"/>
          <p:cNvPicPr>
            <a:picLocks noChangeAspect="1"/>
          </p:cNvPicPr>
          <p:nvPr/>
        </p:nvPicPr>
        <p:blipFill>
          <a:blip r:embed="rId3"/>
          <a:stretch>
            <a:fillRect/>
          </a:stretch>
        </p:blipFill>
        <p:spPr>
          <a:xfrm>
            <a:off x="10722737" y="0"/>
            <a:ext cx="1469263" cy="1280271"/>
          </a:xfrm>
          <a:prstGeom prst="rect">
            <a:avLst/>
          </a:prstGeom>
        </p:spPr>
      </p:pic>
    </p:spTree>
    <p:extLst>
      <p:ext uri="{BB962C8B-B14F-4D97-AF65-F5344CB8AC3E}">
        <p14:creationId xmlns:p14="http://schemas.microsoft.com/office/powerpoint/2010/main" val="2845977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cs typeface="Times New Roman" panose="02020603050405020304" pitchFamily="18" charset="0"/>
              </a:rPr>
              <a:t>Partnership Opportunities</a:t>
            </a:r>
          </a:p>
        </p:txBody>
      </p:sp>
      <p:sp>
        <p:nvSpPr>
          <p:cNvPr id="3" name="Content Placeholder 2"/>
          <p:cNvSpPr>
            <a:spLocks noGrp="1"/>
          </p:cNvSpPr>
          <p:nvPr>
            <p:ph idx="1"/>
          </p:nvPr>
        </p:nvSpPr>
        <p:spPr>
          <a:xfrm>
            <a:off x="838200" y="1524001"/>
            <a:ext cx="9884537" cy="3943992"/>
          </a:xfrm>
        </p:spPr>
        <p:txBody>
          <a:bodyPr>
            <a:normAutofit fontScale="92500" lnSpcReduction="20000"/>
          </a:bodyPr>
          <a:lstStyle/>
          <a:p>
            <a:pPr marL="0" indent="0">
              <a:buClr>
                <a:schemeClr val="bg2">
                  <a:lumMod val="50000"/>
                </a:schemeClr>
              </a:buClr>
              <a:buNone/>
            </a:pPr>
            <a:r>
              <a:rPr lang="en-US" sz="2800" dirty="0">
                <a:solidFill>
                  <a:schemeClr val="bg2">
                    <a:lumMod val="25000"/>
                  </a:schemeClr>
                </a:solidFill>
                <a:cs typeface="Times New Roman" panose="02020603050405020304" pitchFamily="18" charset="0"/>
              </a:rPr>
              <a:t>….with the </a:t>
            </a:r>
            <a:r>
              <a:rPr lang="en-US" sz="2800" dirty="0">
                <a:solidFill>
                  <a:srgbClr val="FF0000"/>
                </a:solidFill>
                <a:cs typeface="Times New Roman" panose="02020603050405020304" pitchFamily="18" charset="0"/>
              </a:rPr>
              <a:t>Global Initiative for Children Surgery </a:t>
            </a:r>
            <a:r>
              <a:rPr lang="en-US" sz="2800" dirty="0">
                <a:solidFill>
                  <a:schemeClr val="bg2">
                    <a:lumMod val="25000"/>
                  </a:schemeClr>
                </a:solidFill>
                <a:cs typeface="Times New Roman" panose="02020603050405020304" pitchFamily="18" charset="0"/>
              </a:rPr>
              <a:t>(GICS) </a:t>
            </a:r>
            <a:br>
              <a:rPr lang="en-US" sz="2800" dirty="0">
                <a:solidFill>
                  <a:schemeClr val="bg2">
                    <a:lumMod val="25000"/>
                  </a:schemeClr>
                </a:solidFill>
                <a:cs typeface="Times New Roman" panose="02020603050405020304" pitchFamily="18" charset="0"/>
              </a:rPr>
            </a:br>
            <a:r>
              <a:rPr lang="en-US" sz="2800" dirty="0">
                <a:solidFill>
                  <a:schemeClr val="bg2">
                    <a:lumMod val="25000"/>
                  </a:schemeClr>
                </a:solidFill>
                <a:cs typeface="Times New Roman" panose="02020603050405020304" pitchFamily="18" charset="0"/>
              </a:rPr>
              <a:t>This group was recently formed by pediatric surgeons "to address previously overlooked children’s surgical issues and to bring together providers and implementers of surgical services for children with health, advocacy, and policy experts to analyze the current state of surgical care for children in low- and middle-income countries (LMICs). </a:t>
            </a:r>
          </a:p>
          <a:p>
            <a:pPr>
              <a:buClr>
                <a:schemeClr val="bg2">
                  <a:lumMod val="50000"/>
                </a:schemeClr>
              </a:buClr>
              <a:buFont typeface="Arial" charset="0"/>
              <a:buChar char="•"/>
            </a:pPr>
            <a:r>
              <a:rPr lang="en-US" sz="2800" dirty="0">
                <a:solidFill>
                  <a:schemeClr val="bg2">
                    <a:lumMod val="25000"/>
                  </a:schemeClr>
                </a:solidFill>
                <a:cs typeface="Times New Roman" panose="02020603050405020304" pitchFamily="18" charset="0"/>
              </a:rPr>
              <a:t>WFPI has assembled a team of pediatric radiologists from Brazil, India and Mexico, who are leading the GICS Radiology Workgroup, and have developed imaging recommendations that have been included in the GICS document "Optimal Resources for Children's Surgical Care", which is in press.</a:t>
            </a:r>
            <a:endParaRPr lang="en-US" sz="2800" b="1" dirty="0">
              <a:solidFill>
                <a:schemeClr val="bg2">
                  <a:lumMod val="25000"/>
                </a:schemeClr>
              </a:solidFill>
              <a:cs typeface="Times New Roman" panose="02020603050405020304" pitchFamily="18" charset="0"/>
            </a:endParaRPr>
          </a:p>
          <a:p>
            <a:pPr marL="0" indent="0">
              <a:buNone/>
            </a:pPr>
            <a:endParaRPr lang="en-US" dirty="0"/>
          </a:p>
        </p:txBody>
      </p:sp>
      <p:pic>
        <p:nvPicPr>
          <p:cNvPr id="4" name="Picture 3"/>
          <p:cNvPicPr>
            <a:picLocks noChangeAspect="1"/>
          </p:cNvPicPr>
          <p:nvPr/>
        </p:nvPicPr>
        <p:blipFill>
          <a:blip r:embed="rId2"/>
          <a:stretch>
            <a:fillRect/>
          </a:stretch>
        </p:blipFill>
        <p:spPr>
          <a:xfrm>
            <a:off x="2489903" y="5467992"/>
            <a:ext cx="7212193" cy="1390008"/>
          </a:xfrm>
          <a:prstGeom prst="rect">
            <a:avLst/>
          </a:prstGeom>
        </p:spPr>
      </p:pic>
      <p:pic>
        <p:nvPicPr>
          <p:cNvPr id="5" name="Picture 4"/>
          <p:cNvPicPr>
            <a:picLocks noChangeAspect="1"/>
          </p:cNvPicPr>
          <p:nvPr/>
        </p:nvPicPr>
        <p:blipFill>
          <a:blip r:embed="rId3"/>
          <a:stretch>
            <a:fillRect/>
          </a:stretch>
        </p:blipFill>
        <p:spPr>
          <a:xfrm>
            <a:off x="10722737" y="0"/>
            <a:ext cx="1469263" cy="1280271"/>
          </a:xfrm>
          <a:prstGeom prst="rect">
            <a:avLst/>
          </a:prstGeom>
        </p:spPr>
      </p:pic>
    </p:spTree>
    <p:extLst>
      <p:ext uri="{BB962C8B-B14F-4D97-AF65-F5344CB8AC3E}">
        <p14:creationId xmlns:p14="http://schemas.microsoft.com/office/powerpoint/2010/main" val="1098931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cs typeface="Times New Roman" panose="02020603050405020304" pitchFamily="18" charset="0"/>
              </a:rPr>
              <a:t>Leadership Succession</a:t>
            </a:r>
          </a:p>
        </p:txBody>
      </p:sp>
      <p:sp>
        <p:nvSpPr>
          <p:cNvPr id="3" name="Content Placeholder 2"/>
          <p:cNvSpPr>
            <a:spLocks noGrp="1"/>
          </p:cNvSpPr>
          <p:nvPr>
            <p:ph idx="1"/>
          </p:nvPr>
        </p:nvSpPr>
        <p:spPr>
          <a:xfrm>
            <a:off x="941676" y="1280271"/>
            <a:ext cx="11000530" cy="3943992"/>
          </a:xfrm>
        </p:spPr>
        <p:txBody>
          <a:bodyPr>
            <a:normAutofit fontScale="92500" lnSpcReduction="20000"/>
          </a:bodyPr>
          <a:lstStyle/>
          <a:p>
            <a:pPr>
              <a:buClr>
                <a:schemeClr val="bg2">
                  <a:lumMod val="50000"/>
                </a:schemeClr>
              </a:buClr>
              <a:buFont typeface="Wingdings" panose="05000000000000000000" pitchFamily="2" charset="2"/>
              <a:buChar char="v"/>
            </a:pPr>
            <a:r>
              <a:rPr lang="en-US" dirty="0">
                <a:solidFill>
                  <a:schemeClr val="bg2">
                    <a:lumMod val="25000"/>
                  </a:schemeClr>
                </a:solidFill>
                <a:cs typeface="Times New Roman" panose="02020603050405020304" pitchFamily="18" charset="0"/>
              </a:rPr>
              <a:t>Hansel Otero -  incoming Outreach Chair for 2019-2021 term</a:t>
            </a:r>
          </a:p>
          <a:p>
            <a:pPr>
              <a:buClr>
                <a:schemeClr val="bg2">
                  <a:lumMod val="50000"/>
                </a:schemeClr>
              </a:buClr>
              <a:buFont typeface="Wingdings" panose="05000000000000000000" pitchFamily="2" charset="2"/>
              <a:buChar char="v"/>
            </a:pPr>
            <a:r>
              <a:rPr lang="en-US" dirty="0">
                <a:solidFill>
                  <a:schemeClr val="bg2">
                    <a:lumMod val="25000"/>
                  </a:schemeClr>
                </a:solidFill>
                <a:cs typeface="Times New Roman" panose="02020603050405020304" pitchFamily="18" charset="0"/>
              </a:rPr>
              <a:t>Ricardo Faingold and Ramdas Senasi appointed co-chairs for the same term. </a:t>
            </a:r>
            <a:endParaRPr lang="en-US" b="1" dirty="0">
              <a:solidFill>
                <a:schemeClr val="bg2">
                  <a:lumMod val="25000"/>
                </a:schemeClr>
              </a:solidFill>
              <a:cs typeface="Times New Roman" panose="02020603050405020304" pitchFamily="18" charset="0"/>
            </a:endParaRPr>
          </a:p>
          <a:p>
            <a:pPr marL="0" indent="0">
              <a:buNone/>
            </a:pPr>
            <a:endParaRPr lang="en-US" dirty="0"/>
          </a:p>
          <a:p>
            <a:pPr marL="0" indent="0">
              <a:buNone/>
            </a:pPr>
            <a:endParaRPr lang="en-US" dirty="0"/>
          </a:p>
          <a:p>
            <a:pPr marL="0" indent="0">
              <a:buNone/>
            </a:pPr>
            <a:endParaRPr lang="en-US" dirty="0"/>
          </a:p>
          <a:p>
            <a:pPr marL="0" indent="0">
              <a:buNone/>
            </a:pPr>
            <a:r>
              <a:rPr lang="en-US" sz="1800" dirty="0"/>
              <a:t>	       </a:t>
            </a:r>
            <a:br>
              <a:rPr lang="en-US" sz="1800" dirty="0"/>
            </a:br>
            <a:endParaRPr lang="en-US" sz="1800" dirty="0"/>
          </a:p>
          <a:p>
            <a:pPr marL="0" indent="0">
              <a:buNone/>
            </a:pPr>
            <a:endParaRPr lang="en-US" sz="1800" dirty="0"/>
          </a:p>
          <a:p>
            <a:pPr marL="0" indent="0">
              <a:buNone/>
            </a:pPr>
            <a:r>
              <a:rPr lang="en-US" sz="1800" dirty="0"/>
              <a:t>                          	        Hansel Otero, MD	  Ricard Faingold, MD	Ramdas Senasi, MD </a:t>
            </a:r>
          </a:p>
        </p:txBody>
      </p:sp>
      <p:pic>
        <p:nvPicPr>
          <p:cNvPr id="4" name="Picture 3"/>
          <p:cNvPicPr>
            <a:picLocks noChangeAspect="1"/>
          </p:cNvPicPr>
          <p:nvPr/>
        </p:nvPicPr>
        <p:blipFill>
          <a:blip r:embed="rId2"/>
          <a:stretch>
            <a:fillRect/>
          </a:stretch>
        </p:blipFill>
        <p:spPr>
          <a:xfrm>
            <a:off x="2489903" y="5467992"/>
            <a:ext cx="7212193" cy="1390008"/>
          </a:xfrm>
          <a:prstGeom prst="rect">
            <a:avLst/>
          </a:prstGeom>
        </p:spPr>
      </p:pic>
      <p:pic>
        <p:nvPicPr>
          <p:cNvPr id="5" name="Picture 4"/>
          <p:cNvPicPr>
            <a:picLocks noChangeAspect="1"/>
          </p:cNvPicPr>
          <p:nvPr/>
        </p:nvPicPr>
        <p:blipFill>
          <a:blip r:embed="rId3"/>
          <a:stretch>
            <a:fillRect/>
          </a:stretch>
        </p:blipFill>
        <p:spPr>
          <a:xfrm>
            <a:off x="10722737" y="0"/>
            <a:ext cx="1469263" cy="1280271"/>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3382" y="2533841"/>
            <a:ext cx="144780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7357" y="2533841"/>
            <a:ext cx="1258209"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3533" y="2533841"/>
            <a:ext cx="1688034" cy="1589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2126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37271"/>
            <a:ext cx="10972800" cy="1143000"/>
          </a:xfrm>
        </p:spPr>
        <p:txBody>
          <a:bodyPr>
            <a:normAutofit fontScale="90000"/>
          </a:bodyPr>
          <a:lstStyle/>
          <a:p>
            <a:r>
              <a:rPr lang="en-US" sz="4000" dirty="0">
                <a:cs typeface="Times New Roman" panose="02020603050405020304" pitchFamily="18" charset="0"/>
              </a:rPr>
              <a:t>Outreach Goals for 2019 forward  </a:t>
            </a:r>
            <a:br>
              <a:rPr lang="en-US" sz="4000" dirty="0">
                <a:cs typeface="Times New Roman" panose="02020603050405020304" pitchFamily="18" charset="0"/>
              </a:rPr>
            </a:br>
            <a:r>
              <a:rPr lang="en-US" sz="3100" dirty="0">
                <a:cs typeface="Times New Roman" panose="02020603050405020304" pitchFamily="18" charset="0"/>
              </a:rPr>
              <a:t>developed by incoming team led by Dr. Hansel Otero  </a:t>
            </a:r>
          </a:p>
        </p:txBody>
      </p:sp>
      <p:sp>
        <p:nvSpPr>
          <p:cNvPr id="3" name="Content Placeholder 2"/>
          <p:cNvSpPr>
            <a:spLocks noGrp="1"/>
          </p:cNvSpPr>
          <p:nvPr>
            <p:ph idx="1"/>
          </p:nvPr>
        </p:nvSpPr>
        <p:spPr>
          <a:xfrm>
            <a:off x="838200" y="1373530"/>
            <a:ext cx="9884537" cy="3943992"/>
          </a:xfrm>
        </p:spPr>
        <p:txBody>
          <a:bodyPr>
            <a:normAutofit fontScale="92500" lnSpcReduction="10000"/>
          </a:bodyPr>
          <a:lstStyle/>
          <a:p>
            <a:pPr marL="0" indent="0">
              <a:buClr>
                <a:schemeClr val="bg2">
                  <a:lumMod val="50000"/>
                </a:schemeClr>
              </a:buClr>
              <a:buNone/>
            </a:pPr>
            <a:r>
              <a:rPr lang="en-US" sz="2000" dirty="0">
                <a:solidFill>
                  <a:schemeClr val="bg2">
                    <a:lumMod val="25000"/>
                  </a:schemeClr>
                </a:solidFill>
                <a:cs typeface="Times New Roman" panose="02020603050405020304" pitchFamily="18" charset="0"/>
              </a:rPr>
              <a:t>Increase the number of cases/sites using our teleradiology platform</a:t>
            </a:r>
          </a:p>
          <a:p>
            <a:pPr>
              <a:buClr>
                <a:schemeClr val="bg2">
                  <a:lumMod val="50000"/>
                </a:schemeClr>
              </a:buClr>
              <a:buFont typeface="Wingdings" panose="05000000000000000000" pitchFamily="2" charset="2"/>
              <a:buChar char="v"/>
            </a:pPr>
            <a:r>
              <a:rPr lang="en-US" sz="2000" dirty="0">
                <a:solidFill>
                  <a:schemeClr val="bg2">
                    <a:lumMod val="25000"/>
                  </a:schemeClr>
                </a:solidFill>
                <a:cs typeface="Times New Roman" panose="02020603050405020304" pitchFamily="18" charset="0"/>
              </a:rPr>
              <a:t>Develop an introductory document/invitation </a:t>
            </a:r>
            <a:r>
              <a:rPr lang="en-US" sz="2000">
                <a:solidFill>
                  <a:schemeClr val="bg2">
                    <a:lumMod val="25000"/>
                  </a:schemeClr>
                </a:solidFill>
                <a:cs typeface="Times New Roman" panose="02020603050405020304" pitchFamily="18" charset="0"/>
              </a:rPr>
              <a:t>to use </a:t>
            </a:r>
            <a:r>
              <a:rPr lang="en-US" sz="2000" dirty="0">
                <a:solidFill>
                  <a:schemeClr val="bg2">
                    <a:lumMod val="25000"/>
                  </a:schemeClr>
                </a:solidFill>
                <a:cs typeface="Times New Roman" panose="02020603050405020304" pitchFamily="18" charset="0"/>
              </a:rPr>
              <a:t>the platform for all WFPI members to distribute among the sites that we are currently assisting with in-person outreach</a:t>
            </a:r>
          </a:p>
          <a:p>
            <a:pPr>
              <a:buClr>
                <a:schemeClr val="bg2">
                  <a:lumMod val="50000"/>
                </a:schemeClr>
              </a:buClr>
              <a:buFont typeface="Wingdings" panose="05000000000000000000" pitchFamily="2" charset="2"/>
              <a:buChar char="v"/>
            </a:pPr>
            <a:r>
              <a:rPr lang="en-US" sz="2000" dirty="0">
                <a:solidFill>
                  <a:schemeClr val="bg2">
                    <a:lumMod val="25000"/>
                  </a:schemeClr>
                </a:solidFill>
                <a:cs typeface="Times New Roman" panose="02020603050405020304" pitchFamily="18" charset="0"/>
              </a:rPr>
              <a:t>Recruit new teleradiology platform coordinators</a:t>
            </a:r>
          </a:p>
          <a:p>
            <a:pPr>
              <a:buClr>
                <a:schemeClr val="bg2">
                  <a:lumMod val="50000"/>
                </a:schemeClr>
              </a:buClr>
              <a:buFont typeface="Wingdings" panose="05000000000000000000" pitchFamily="2" charset="2"/>
              <a:buChar char="v"/>
            </a:pPr>
            <a:r>
              <a:rPr lang="en-US" sz="2000" dirty="0">
                <a:solidFill>
                  <a:schemeClr val="bg2">
                    <a:lumMod val="25000"/>
                  </a:schemeClr>
                </a:solidFill>
                <a:cs typeface="Times New Roman" panose="02020603050405020304" pitchFamily="18" charset="0"/>
              </a:rPr>
              <a:t>Recruit more tele readers as the demand increases</a:t>
            </a:r>
          </a:p>
          <a:p>
            <a:pPr marL="0" indent="0">
              <a:buClr>
                <a:schemeClr val="bg2">
                  <a:lumMod val="50000"/>
                </a:schemeClr>
              </a:buClr>
              <a:buNone/>
            </a:pPr>
            <a:endParaRPr lang="en-US" sz="2000" dirty="0">
              <a:solidFill>
                <a:schemeClr val="bg2">
                  <a:lumMod val="25000"/>
                </a:schemeClr>
              </a:solidFill>
              <a:cs typeface="Times New Roman" panose="02020603050405020304" pitchFamily="18" charset="0"/>
            </a:endParaRPr>
          </a:p>
          <a:p>
            <a:pPr marL="0" indent="0">
              <a:buClr>
                <a:schemeClr val="bg2">
                  <a:lumMod val="50000"/>
                </a:schemeClr>
              </a:buClr>
              <a:buNone/>
            </a:pPr>
            <a:r>
              <a:rPr lang="en-US" sz="2000" dirty="0">
                <a:solidFill>
                  <a:schemeClr val="bg2">
                    <a:lumMod val="25000"/>
                  </a:schemeClr>
                </a:solidFill>
                <a:cs typeface="Times New Roman" panose="02020603050405020304" pitchFamily="18" charset="0"/>
              </a:rPr>
              <a:t>Increase the visibility of WFPI outside radiology </a:t>
            </a:r>
          </a:p>
          <a:p>
            <a:pPr>
              <a:buClr>
                <a:schemeClr val="bg2">
                  <a:lumMod val="50000"/>
                </a:schemeClr>
              </a:buClr>
              <a:buFont typeface="Wingdings" panose="05000000000000000000" pitchFamily="2" charset="2"/>
              <a:buChar char="v"/>
            </a:pPr>
            <a:r>
              <a:rPr lang="en-US" sz="2000" dirty="0">
                <a:solidFill>
                  <a:schemeClr val="bg2">
                    <a:lumMod val="25000"/>
                  </a:schemeClr>
                </a:solidFill>
                <a:cs typeface="Times New Roman" panose="02020603050405020304" pitchFamily="18" charset="0"/>
              </a:rPr>
              <a:t>Presentations at AAP in 2019 and in 2020 </a:t>
            </a:r>
          </a:p>
          <a:p>
            <a:pPr>
              <a:buClr>
                <a:schemeClr val="bg2">
                  <a:lumMod val="50000"/>
                </a:schemeClr>
              </a:buClr>
              <a:buFont typeface="Wingdings" panose="05000000000000000000" pitchFamily="2" charset="2"/>
              <a:buChar char="v"/>
            </a:pPr>
            <a:r>
              <a:rPr lang="en-US" sz="2000" dirty="0">
                <a:solidFill>
                  <a:schemeClr val="bg2">
                    <a:lumMod val="25000"/>
                  </a:schemeClr>
                </a:solidFill>
                <a:cs typeface="Times New Roman" panose="02020603050405020304" pitchFamily="18" charset="0"/>
              </a:rPr>
              <a:t>Possible collaboration through the surgical subcommittee of the Section on International Child Health</a:t>
            </a:r>
          </a:p>
          <a:p>
            <a:pPr>
              <a:buClr>
                <a:schemeClr val="bg2">
                  <a:lumMod val="50000"/>
                </a:schemeClr>
              </a:buClr>
              <a:buFont typeface="Wingdings" panose="05000000000000000000" pitchFamily="2" charset="2"/>
              <a:buChar char="v"/>
            </a:pPr>
            <a:r>
              <a:rPr lang="en-US" sz="2000" dirty="0">
                <a:solidFill>
                  <a:schemeClr val="bg2">
                    <a:lumMod val="25000"/>
                  </a:schemeClr>
                </a:solidFill>
                <a:cs typeface="Times New Roman" panose="02020603050405020304" pitchFamily="18" charset="0"/>
              </a:rPr>
              <a:t>Further develop relationship with Reach out (again) to GICS</a:t>
            </a:r>
          </a:p>
          <a:p>
            <a:pPr>
              <a:buClr>
                <a:schemeClr val="bg2">
                  <a:lumMod val="50000"/>
                </a:schemeClr>
              </a:buClr>
              <a:buFont typeface="Wingdings" panose="05000000000000000000" pitchFamily="2" charset="2"/>
              <a:buChar char="v"/>
            </a:pPr>
            <a:r>
              <a:rPr lang="en-US" sz="2000" dirty="0">
                <a:solidFill>
                  <a:schemeClr val="bg2">
                    <a:lumMod val="25000"/>
                  </a:schemeClr>
                </a:solidFill>
                <a:cs typeface="Times New Roman" panose="02020603050405020304" pitchFamily="18" charset="0"/>
              </a:rPr>
              <a:t>RSNA Abstract</a:t>
            </a:r>
          </a:p>
          <a:p>
            <a:pPr marL="0" indent="0">
              <a:buClr>
                <a:schemeClr val="bg2">
                  <a:lumMod val="50000"/>
                </a:schemeClr>
              </a:buClr>
              <a:buNone/>
            </a:pPr>
            <a:endParaRPr lang="en-US" sz="2000" dirty="0">
              <a:solidFill>
                <a:schemeClr val="bg2">
                  <a:lumMod val="25000"/>
                </a:schemeClr>
              </a:solidFill>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489903" y="5467992"/>
            <a:ext cx="7212193" cy="1390008"/>
          </a:xfrm>
          <a:prstGeom prst="rect">
            <a:avLst/>
          </a:prstGeom>
        </p:spPr>
      </p:pic>
      <p:pic>
        <p:nvPicPr>
          <p:cNvPr id="5" name="Picture 4"/>
          <p:cNvPicPr>
            <a:picLocks noChangeAspect="1"/>
          </p:cNvPicPr>
          <p:nvPr/>
        </p:nvPicPr>
        <p:blipFill>
          <a:blip r:embed="rId3"/>
          <a:stretch>
            <a:fillRect/>
          </a:stretch>
        </p:blipFill>
        <p:spPr>
          <a:xfrm>
            <a:off x="10722737" y="0"/>
            <a:ext cx="1469263" cy="1280271"/>
          </a:xfrm>
          <a:prstGeom prst="rect">
            <a:avLst/>
          </a:prstGeom>
        </p:spPr>
      </p:pic>
    </p:spTree>
    <p:extLst>
      <p:ext uri="{BB962C8B-B14F-4D97-AF65-F5344CB8AC3E}">
        <p14:creationId xmlns:p14="http://schemas.microsoft.com/office/powerpoint/2010/main" val="3718916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cs typeface="Times New Roman" panose="02020603050405020304" pitchFamily="18" charset="0"/>
              </a:rPr>
              <a:t>Outreach Goals for 2019 forward </a:t>
            </a:r>
          </a:p>
        </p:txBody>
      </p:sp>
      <p:sp>
        <p:nvSpPr>
          <p:cNvPr id="3" name="Content Placeholder 2"/>
          <p:cNvSpPr>
            <a:spLocks noGrp="1"/>
          </p:cNvSpPr>
          <p:nvPr>
            <p:ph idx="1"/>
          </p:nvPr>
        </p:nvSpPr>
        <p:spPr>
          <a:xfrm>
            <a:off x="838200" y="1524001"/>
            <a:ext cx="9884537" cy="3943992"/>
          </a:xfrm>
        </p:spPr>
        <p:txBody>
          <a:bodyPr>
            <a:normAutofit fontScale="92500" lnSpcReduction="10000"/>
          </a:bodyPr>
          <a:lstStyle/>
          <a:p>
            <a:pPr marL="0" indent="0">
              <a:buClr>
                <a:schemeClr val="bg2">
                  <a:lumMod val="50000"/>
                </a:schemeClr>
              </a:buClr>
              <a:buNone/>
            </a:pPr>
            <a:r>
              <a:rPr lang="en-US" dirty="0">
                <a:solidFill>
                  <a:schemeClr val="bg2">
                    <a:lumMod val="25000"/>
                  </a:schemeClr>
                </a:solidFill>
                <a:cs typeface="Times New Roman" panose="02020603050405020304" pitchFamily="18" charset="0"/>
              </a:rPr>
              <a:t>Accessible Education</a:t>
            </a:r>
          </a:p>
          <a:p>
            <a:pPr>
              <a:buClr>
                <a:schemeClr val="bg2">
                  <a:lumMod val="50000"/>
                </a:schemeClr>
              </a:buClr>
              <a:buFont typeface="Wingdings" panose="05000000000000000000" pitchFamily="2" charset="2"/>
              <a:buChar char="v"/>
            </a:pPr>
            <a:r>
              <a:rPr lang="en-US" sz="2400" dirty="0">
                <a:solidFill>
                  <a:schemeClr val="bg2">
                    <a:lumMod val="25000"/>
                  </a:schemeClr>
                </a:solidFill>
                <a:cs typeface="Times New Roman" panose="02020603050405020304" pitchFamily="18" charset="0"/>
              </a:rPr>
              <a:t>Work with Website/Education Chair Sanjay Prabhu to organize educational content in the webpage and to generate a “portable” educational portfolio</a:t>
            </a:r>
          </a:p>
          <a:p>
            <a:pPr>
              <a:buClr>
                <a:schemeClr val="bg2">
                  <a:lumMod val="50000"/>
                </a:schemeClr>
              </a:buClr>
              <a:buFont typeface="Wingdings" panose="05000000000000000000" pitchFamily="2" charset="2"/>
              <a:buChar char="v"/>
            </a:pPr>
            <a:r>
              <a:rPr lang="en-US" sz="2400" dirty="0">
                <a:solidFill>
                  <a:schemeClr val="bg2">
                    <a:lumMod val="25000"/>
                  </a:schemeClr>
                </a:solidFill>
                <a:cs typeface="Times New Roman" panose="02020603050405020304" pitchFamily="18" charset="0"/>
              </a:rPr>
              <a:t>We are almost done with a “travel kit” of 60 basic lectures from CHOP. Same concept. </a:t>
            </a:r>
          </a:p>
          <a:p>
            <a:pPr>
              <a:buClr>
                <a:schemeClr val="bg2">
                  <a:lumMod val="50000"/>
                </a:schemeClr>
              </a:buClr>
              <a:buFont typeface="Wingdings" panose="05000000000000000000" pitchFamily="2" charset="2"/>
              <a:buChar char="v"/>
            </a:pPr>
            <a:r>
              <a:rPr lang="en-US" sz="2400" dirty="0">
                <a:solidFill>
                  <a:schemeClr val="bg2">
                    <a:lumMod val="25000"/>
                  </a:schemeClr>
                </a:solidFill>
                <a:cs typeface="Times New Roman" panose="02020603050405020304" pitchFamily="18" charset="0"/>
              </a:rPr>
              <a:t>Lectures/material already in the website. Just curate it in a different way and make it downloadable/portable to not depend on the internet when traveling </a:t>
            </a:r>
          </a:p>
          <a:p>
            <a:pPr marL="0" indent="0">
              <a:buClr>
                <a:schemeClr val="bg2">
                  <a:lumMod val="50000"/>
                </a:schemeClr>
              </a:buClr>
              <a:buNone/>
            </a:pPr>
            <a:endParaRPr lang="en-US" sz="2000" dirty="0">
              <a:solidFill>
                <a:schemeClr val="bg2">
                  <a:lumMod val="25000"/>
                </a:schemeClr>
              </a:solidFill>
              <a:cs typeface="Times New Roman" panose="02020603050405020304" pitchFamily="18" charset="0"/>
            </a:endParaRPr>
          </a:p>
          <a:p>
            <a:pPr marL="0" indent="0">
              <a:buClr>
                <a:schemeClr val="bg2">
                  <a:lumMod val="50000"/>
                </a:schemeClr>
              </a:buClr>
              <a:buNone/>
            </a:pPr>
            <a:r>
              <a:rPr lang="en-US" sz="2600" dirty="0">
                <a:solidFill>
                  <a:schemeClr val="bg2">
                    <a:lumMod val="25000"/>
                  </a:schemeClr>
                </a:solidFill>
                <a:cs typeface="Times New Roman" panose="02020603050405020304" pitchFamily="18" charset="0"/>
              </a:rPr>
              <a:t>PAHO/WHO has interest in developing an international QA/QI curriculum and deployed within this fiscal year (before 3/2020). We should be partners in developing the curriculum as well as basic SOP/QA manual.</a:t>
            </a:r>
          </a:p>
          <a:p>
            <a:pPr marL="0" indent="0">
              <a:buClr>
                <a:schemeClr val="bg2">
                  <a:lumMod val="50000"/>
                </a:schemeClr>
              </a:buClr>
              <a:buNone/>
            </a:pPr>
            <a:endParaRPr lang="en-US" sz="2000" dirty="0">
              <a:solidFill>
                <a:schemeClr val="bg2">
                  <a:lumMod val="25000"/>
                </a:schemeClr>
              </a:solidFill>
              <a:cs typeface="Times New Roman" panose="02020603050405020304" pitchFamily="18" charset="0"/>
            </a:endParaRPr>
          </a:p>
          <a:p>
            <a:pPr marL="0" indent="0">
              <a:buClr>
                <a:schemeClr val="bg2">
                  <a:lumMod val="50000"/>
                </a:schemeClr>
              </a:buClr>
              <a:buNone/>
            </a:pPr>
            <a:endParaRPr lang="en-US" sz="2000" dirty="0">
              <a:solidFill>
                <a:schemeClr val="bg2">
                  <a:lumMod val="25000"/>
                </a:schemeClr>
              </a:solidFill>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489903" y="5467992"/>
            <a:ext cx="7212193" cy="1390008"/>
          </a:xfrm>
          <a:prstGeom prst="rect">
            <a:avLst/>
          </a:prstGeom>
        </p:spPr>
      </p:pic>
      <p:pic>
        <p:nvPicPr>
          <p:cNvPr id="5" name="Picture 4"/>
          <p:cNvPicPr>
            <a:picLocks noChangeAspect="1"/>
          </p:cNvPicPr>
          <p:nvPr/>
        </p:nvPicPr>
        <p:blipFill>
          <a:blip r:embed="rId3"/>
          <a:stretch>
            <a:fillRect/>
          </a:stretch>
        </p:blipFill>
        <p:spPr>
          <a:xfrm>
            <a:off x="10722737" y="0"/>
            <a:ext cx="1469263" cy="1280271"/>
          </a:xfrm>
          <a:prstGeom prst="rect">
            <a:avLst/>
          </a:prstGeom>
        </p:spPr>
      </p:pic>
    </p:spTree>
    <p:extLst>
      <p:ext uri="{BB962C8B-B14F-4D97-AF65-F5344CB8AC3E}">
        <p14:creationId xmlns:p14="http://schemas.microsoft.com/office/powerpoint/2010/main" val="1490441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49161"/>
          </a:xfrm>
        </p:spPr>
        <p:txBody>
          <a:bodyPr>
            <a:normAutofit fontScale="90000"/>
          </a:bodyPr>
          <a:lstStyle/>
          <a:p>
            <a:pPr algn="l"/>
            <a:r>
              <a:rPr lang="en-US" sz="4000" dirty="0">
                <a:cs typeface="Times New Roman" panose="02020603050405020304" pitchFamily="18" charset="0"/>
              </a:rPr>
              <a:t/>
            </a:r>
            <a:br>
              <a:rPr lang="en-US" sz="4000" dirty="0">
                <a:cs typeface="Times New Roman" panose="02020603050405020304" pitchFamily="18" charset="0"/>
              </a:rPr>
            </a:br>
            <a:r>
              <a:rPr lang="en-US" sz="4000" dirty="0">
                <a:cs typeface="Times New Roman" panose="02020603050405020304" pitchFamily="18" charset="0"/>
              </a:rPr>
              <a:t>TB Group – </a:t>
            </a:r>
            <a:r>
              <a:rPr lang="en-US" sz="4000" dirty="0" err="1">
                <a:cs typeface="Times New Roman" panose="02020603050405020304" pitchFamily="18" charset="0"/>
              </a:rPr>
              <a:t>Kushalijt</a:t>
            </a:r>
            <a:r>
              <a:rPr lang="en-US" sz="4000" dirty="0">
                <a:cs typeface="Times New Roman" panose="02020603050405020304" pitchFamily="18" charset="0"/>
              </a:rPr>
              <a:t> Sodhi </a:t>
            </a:r>
            <a:r>
              <a:rPr lang="en-US" sz="3600" dirty="0">
                <a:cs typeface="Times New Roman" panose="02020603050405020304" pitchFamily="18" charset="0"/>
              </a:rPr>
              <a:t/>
            </a:r>
            <a:br>
              <a:rPr lang="en-US" sz="3600" dirty="0">
                <a:cs typeface="Times New Roman" panose="02020603050405020304" pitchFamily="18" charset="0"/>
              </a:rPr>
            </a:br>
            <a:r>
              <a:rPr lang="en-US" sz="3600" dirty="0">
                <a:cs typeface="Times New Roman" panose="02020603050405020304" pitchFamily="18" charset="0"/>
              </a:rPr>
              <a:t> 				</a:t>
            </a:r>
            <a:r>
              <a:rPr lang="en-US" dirty="0"/>
              <a:t/>
            </a:r>
            <a:br>
              <a:rPr lang="en-US" dirty="0"/>
            </a:br>
            <a:endParaRPr lang="en-US" dirty="0"/>
          </a:p>
        </p:txBody>
      </p:sp>
      <p:sp>
        <p:nvSpPr>
          <p:cNvPr id="4" name="Content Placeholder 3"/>
          <p:cNvSpPr>
            <a:spLocks noGrp="1"/>
          </p:cNvSpPr>
          <p:nvPr>
            <p:ph sz="half" idx="1"/>
          </p:nvPr>
        </p:nvSpPr>
        <p:spPr>
          <a:xfrm>
            <a:off x="812800" y="1600205"/>
            <a:ext cx="7213600" cy="2902347"/>
          </a:xfrm>
        </p:spPr>
        <p:txBody>
          <a:bodyPr/>
          <a:lstStyle/>
          <a:p>
            <a:pPr>
              <a:buFont typeface="Wingdings" panose="05000000000000000000" pitchFamily="2" charset="2"/>
              <a:buChar char="v"/>
            </a:pPr>
            <a:r>
              <a:rPr lang="en-US" dirty="0"/>
              <a:t>TB Hotline </a:t>
            </a:r>
          </a:p>
          <a:p>
            <a:pPr>
              <a:buFont typeface="Wingdings" panose="05000000000000000000" pitchFamily="2" charset="2"/>
              <a:buChar char="v"/>
            </a:pPr>
            <a:r>
              <a:rPr lang="en-US" dirty="0"/>
              <a:t>Reformation of TB Group </a:t>
            </a:r>
          </a:p>
          <a:p>
            <a:pPr>
              <a:buFont typeface="Wingdings" panose="05000000000000000000" pitchFamily="2" charset="2"/>
              <a:buChar char="v"/>
            </a:pPr>
            <a:r>
              <a:rPr lang="en-US" dirty="0"/>
              <a:t>Interesting Cases – TB </a:t>
            </a:r>
          </a:p>
          <a:p>
            <a:pPr>
              <a:buFont typeface="Wingdings" panose="05000000000000000000" pitchFamily="2" charset="2"/>
              <a:buChar char="v"/>
            </a:pPr>
            <a:r>
              <a:rPr lang="en-US" dirty="0"/>
              <a:t>Events</a:t>
            </a:r>
          </a:p>
        </p:txBody>
      </p:sp>
      <p:pic>
        <p:nvPicPr>
          <p:cNvPr id="6" name="Picture 5" descr="C:\Users\Cgrageda\AppData\Local\Microsoft\Windows\Temporary Internet Files\Content.Outlook\QKB2NGKC\WFPI logo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21340" y="0"/>
            <a:ext cx="1470660" cy="1280160"/>
          </a:xfrm>
          <a:prstGeom prst="rect">
            <a:avLst/>
          </a:prstGeom>
          <a:noFill/>
          <a:ln>
            <a:noFill/>
          </a:ln>
        </p:spPr>
      </p:pic>
      <p:pic>
        <p:nvPicPr>
          <p:cNvPr id="8" name="Content Placeholder 3"/>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97778" y="4612026"/>
            <a:ext cx="10196444" cy="1585097"/>
          </a:xfrm>
          <a:prstGeom prst="rect">
            <a:avLst/>
          </a:prstGeom>
          <a:noFill/>
          <a:ln>
            <a:noFill/>
          </a:ln>
        </p:spPr>
      </p:pic>
      <p:cxnSp>
        <p:nvCxnSpPr>
          <p:cNvPr id="9" name="Straight Connector 8"/>
          <p:cNvCxnSpPr/>
          <p:nvPr/>
        </p:nvCxnSpPr>
        <p:spPr>
          <a:xfrm>
            <a:off x="1264920" y="4603205"/>
            <a:ext cx="98755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64920" y="6188302"/>
            <a:ext cx="7741920"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6532" y="439838"/>
            <a:ext cx="3140616" cy="3935392"/>
          </a:xfrm>
          <a:prstGeom prst="rect">
            <a:avLst/>
          </a:prstGeom>
        </p:spPr>
      </p:pic>
    </p:spTree>
    <p:extLst>
      <p:ext uri="{BB962C8B-B14F-4D97-AF65-F5344CB8AC3E}">
        <p14:creationId xmlns:p14="http://schemas.microsoft.com/office/powerpoint/2010/main" val="1821202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877"/>
            <a:ext cx="10515600" cy="1325563"/>
          </a:xfrm>
        </p:spPr>
        <p:txBody>
          <a:bodyPr/>
          <a:lstStyle/>
          <a:p>
            <a:r>
              <a:rPr lang="en-US" dirty="0">
                <a:cs typeface="Times New Roman" panose="02020603050405020304" pitchFamily="18" charset="0"/>
              </a:rPr>
              <a:t>Council of Directors, 2018-2019</a:t>
            </a:r>
          </a:p>
        </p:txBody>
      </p:sp>
      <p:sp>
        <p:nvSpPr>
          <p:cNvPr id="3" name="Content Placeholder 2"/>
          <p:cNvSpPr>
            <a:spLocks noGrp="1"/>
          </p:cNvSpPr>
          <p:nvPr>
            <p:ph idx="1"/>
          </p:nvPr>
        </p:nvSpPr>
        <p:spPr>
          <a:xfrm>
            <a:off x="205740" y="1737769"/>
            <a:ext cx="10515600" cy="3730223"/>
          </a:xfrm>
        </p:spPr>
        <p:txBody>
          <a:bodyPr>
            <a:normAutofit/>
          </a:bodyPr>
          <a:lstStyle/>
          <a:p>
            <a:pPr>
              <a:buFont typeface="Wingdings" panose="05000000000000000000" pitchFamily="2" charset="2"/>
              <a:buChar char="v"/>
            </a:pPr>
            <a:r>
              <a:rPr lang="en-US" dirty="0"/>
              <a:t>President: Omolola Atalabi (</a:t>
            </a:r>
            <a:r>
              <a:rPr lang="en-US" dirty="0" err="1"/>
              <a:t>AfSPI</a:t>
            </a:r>
            <a:r>
              <a:rPr lang="en-US" dirty="0"/>
              <a:t>)  </a:t>
            </a:r>
          </a:p>
          <a:p>
            <a:pPr>
              <a:buFont typeface="Wingdings" panose="05000000000000000000" pitchFamily="2" charset="2"/>
              <a:buChar char="v"/>
            </a:pPr>
            <a:r>
              <a:rPr lang="en-US" dirty="0"/>
              <a:t>Vice-President: Dorothy Bulas (SPR)</a:t>
            </a:r>
          </a:p>
          <a:p>
            <a:pPr>
              <a:buFont typeface="Wingdings" panose="05000000000000000000" pitchFamily="2" charset="2"/>
              <a:buChar char="v"/>
            </a:pPr>
            <a:r>
              <a:rPr lang="en-US" dirty="0"/>
              <a:t>Past President: Wendy Lam (AOSPR)</a:t>
            </a:r>
          </a:p>
          <a:p>
            <a:pPr>
              <a:buFont typeface="Wingdings" panose="05000000000000000000" pitchFamily="2" charset="2"/>
              <a:buChar char="v"/>
            </a:pPr>
            <a:r>
              <a:rPr lang="en-US" dirty="0"/>
              <a:t>Secretary: Jaishree Naidoo (</a:t>
            </a:r>
            <a:r>
              <a:rPr lang="en-US" dirty="0" err="1"/>
              <a:t>AfSPI</a:t>
            </a:r>
            <a:r>
              <a:rPr lang="en-US" dirty="0"/>
              <a:t>) </a:t>
            </a:r>
          </a:p>
          <a:p>
            <a:pPr>
              <a:buFont typeface="Wingdings" panose="05000000000000000000" pitchFamily="2" charset="2"/>
              <a:buChar char="v"/>
            </a:pPr>
            <a:r>
              <a:rPr lang="en-US" dirty="0"/>
              <a:t>Vice-Secretary:  Cristian Garcia (SLARP)</a:t>
            </a:r>
          </a:p>
        </p:txBody>
      </p:sp>
      <p:pic>
        <p:nvPicPr>
          <p:cNvPr id="4" name="Picture 3"/>
          <p:cNvPicPr>
            <a:picLocks noChangeAspect="1"/>
          </p:cNvPicPr>
          <p:nvPr/>
        </p:nvPicPr>
        <p:blipFill>
          <a:blip r:embed="rId2"/>
          <a:stretch>
            <a:fillRect/>
          </a:stretch>
        </p:blipFill>
        <p:spPr>
          <a:xfrm>
            <a:off x="74949" y="5467992"/>
            <a:ext cx="7212193" cy="1390008"/>
          </a:xfrm>
          <a:prstGeom prst="rect">
            <a:avLst/>
          </a:prstGeom>
        </p:spPr>
      </p:pic>
      <p:pic>
        <p:nvPicPr>
          <p:cNvPr id="5" name="Picture 4" descr="C:\Users\Cgrageda\AppData\Local\Microsoft\Windows\Temporary Internet Files\Content.Outlook\QKB2NGKC\WFPI logo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21340" y="0"/>
            <a:ext cx="1470660" cy="1280160"/>
          </a:xfrm>
          <a:prstGeom prst="rect">
            <a:avLst/>
          </a:prstGeom>
          <a:noFill/>
          <a:ln>
            <a:no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8437" y="1384332"/>
            <a:ext cx="1139199" cy="152091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48577" y="1880183"/>
            <a:ext cx="1255228" cy="1880183"/>
          </a:xfrm>
          <a:prstGeom prst="rect">
            <a:avLst/>
          </a:prstGeom>
        </p:spPr>
      </p:pic>
    </p:spTree>
    <p:extLst>
      <p:ext uri="{BB962C8B-B14F-4D97-AF65-F5344CB8AC3E}">
        <p14:creationId xmlns:p14="http://schemas.microsoft.com/office/powerpoint/2010/main" val="3086529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cs typeface="Times New Roman" panose="02020603050405020304" pitchFamily="18" charset="0"/>
              </a:rPr>
              <a:t>TB Group Update</a:t>
            </a:r>
          </a:p>
        </p:txBody>
      </p:sp>
      <p:sp>
        <p:nvSpPr>
          <p:cNvPr id="3" name="Content Placeholder 2"/>
          <p:cNvSpPr>
            <a:spLocks noGrp="1"/>
          </p:cNvSpPr>
          <p:nvPr>
            <p:ph idx="1"/>
          </p:nvPr>
        </p:nvSpPr>
        <p:spPr>
          <a:xfrm>
            <a:off x="838200" y="1524001"/>
            <a:ext cx="9884537" cy="3943992"/>
          </a:xfrm>
        </p:spPr>
        <p:txBody>
          <a:bodyPr>
            <a:normAutofit/>
          </a:bodyPr>
          <a:lstStyle/>
          <a:p>
            <a:pPr>
              <a:buFont typeface="Wingdings" panose="05000000000000000000" pitchFamily="2" charset="2"/>
              <a:buChar char="v"/>
            </a:pPr>
            <a:r>
              <a:rPr lang="en-US" dirty="0"/>
              <a:t>New TB Hotline of TB readers and moderators formed as a WhatsApp group: This has been done to speed up the reporting time</a:t>
            </a:r>
          </a:p>
          <a:p>
            <a:pPr>
              <a:buFont typeface="Wingdings" panose="05000000000000000000" pitchFamily="2" charset="2"/>
              <a:buChar char="v"/>
            </a:pPr>
            <a:r>
              <a:rPr lang="en-US" dirty="0"/>
              <a:t>Preliminary results have been excellent.</a:t>
            </a:r>
          </a:p>
          <a:p>
            <a:pPr>
              <a:buFont typeface="Wingdings" panose="05000000000000000000" pitchFamily="2" charset="2"/>
              <a:buChar char="v"/>
            </a:pPr>
            <a:r>
              <a:rPr lang="en-US" dirty="0"/>
              <a:t>TB group will be reconstituted following the SPR meeting.</a:t>
            </a:r>
          </a:p>
          <a:p>
            <a:pPr>
              <a:buFont typeface="Wingdings" panose="05000000000000000000" pitchFamily="2" charset="2"/>
              <a:buChar char="v"/>
            </a:pPr>
            <a:r>
              <a:rPr lang="en-US" dirty="0"/>
              <a:t>We have interested volunteers who will be added.</a:t>
            </a:r>
          </a:p>
          <a:p>
            <a:pPr>
              <a:buClr>
                <a:schemeClr val="bg2">
                  <a:lumMod val="50000"/>
                </a:schemeClr>
              </a:buClr>
              <a:buFont typeface="Wingdings" panose="05000000000000000000" pitchFamily="2" charset="2"/>
              <a:buChar char="v"/>
            </a:pPr>
            <a:endParaRPr lang="en-US" dirty="0">
              <a:solidFill>
                <a:schemeClr val="bg2">
                  <a:lumMod val="25000"/>
                </a:schemeClr>
              </a:solidFill>
              <a:latin typeface="Times New Roman" panose="02020603050405020304" pitchFamily="18" charset="0"/>
              <a:cs typeface="Times New Roman" panose="02020603050405020304" pitchFamily="18" charset="0"/>
            </a:endParaRPr>
          </a:p>
          <a:p>
            <a:pPr marL="457200" lvl="1" indent="0">
              <a:buClr>
                <a:srgbClr val="5F5F5F"/>
              </a:buClr>
              <a:buNone/>
            </a:pPr>
            <a:endParaRPr lang="en-US" b="1" dirty="0">
              <a:solidFill>
                <a:schemeClr val="bg2">
                  <a:lumMod val="25000"/>
                </a:schemeClr>
              </a:solidFill>
              <a:latin typeface="Times New Roman" panose="02020603050405020304" pitchFamily="18" charset="0"/>
              <a:cs typeface="Times New Roman" panose="02020603050405020304" pitchFamily="18" charset="0"/>
            </a:endParaRPr>
          </a:p>
          <a:p>
            <a:pPr marL="0" indent="0">
              <a:buNone/>
            </a:pPr>
            <a:endParaRPr lang="en-US" dirty="0"/>
          </a:p>
        </p:txBody>
      </p:sp>
      <p:pic>
        <p:nvPicPr>
          <p:cNvPr id="4" name="Picture 3"/>
          <p:cNvPicPr>
            <a:picLocks noChangeAspect="1"/>
          </p:cNvPicPr>
          <p:nvPr/>
        </p:nvPicPr>
        <p:blipFill>
          <a:blip r:embed="rId2"/>
          <a:stretch>
            <a:fillRect/>
          </a:stretch>
        </p:blipFill>
        <p:spPr>
          <a:xfrm>
            <a:off x="2489903" y="5467992"/>
            <a:ext cx="7212193" cy="1390008"/>
          </a:xfrm>
          <a:prstGeom prst="rect">
            <a:avLst/>
          </a:prstGeom>
        </p:spPr>
      </p:pic>
      <p:pic>
        <p:nvPicPr>
          <p:cNvPr id="5" name="Picture 4"/>
          <p:cNvPicPr>
            <a:picLocks noChangeAspect="1"/>
          </p:cNvPicPr>
          <p:nvPr/>
        </p:nvPicPr>
        <p:blipFill>
          <a:blip r:embed="rId3"/>
          <a:stretch>
            <a:fillRect/>
          </a:stretch>
        </p:blipFill>
        <p:spPr>
          <a:xfrm>
            <a:off x="10722737" y="0"/>
            <a:ext cx="1469263" cy="1280271"/>
          </a:xfrm>
          <a:prstGeom prst="rect">
            <a:avLst/>
          </a:prstGeom>
        </p:spPr>
      </p:pic>
    </p:spTree>
    <p:extLst>
      <p:ext uri="{BB962C8B-B14F-4D97-AF65-F5344CB8AC3E}">
        <p14:creationId xmlns:p14="http://schemas.microsoft.com/office/powerpoint/2010/main" val="3965725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68" y="807074"/>
            <a:ext cx="10972800" cy="1143000"/>
          </a:xfrm>
        </p:spPr>
        <p:txBody>
          <a:bodyPr>
            <a:normAutofit fontScale="90000"/>
          </a:bodyPr>
          <a:lstStyle/>
          <a:p>
            <a:r>
              <a:rPr lang="en-US" sz="4000" dirty="0"/>
              <a:t>MRI Protocol Committee – Michael Gee</a:t>
            </a:r>
            <a:br>
              <a:rPr lang="en-US" sz="4000" dirty="0"/>
            </a:br>
            <a:r>
              <a:rPr lang="en-US" sz="3600" dirty="0"/>
              <a:t>Partnership with MRI reps from Siemens, GE, and Philips</a:t>
            </a:r>
            <a:br>
              <a:rPr lang="en-US" sz="3600" dirty="0"/>
            </a:br>
            <a:r>
              <a:rPr lang="en-US" sz="3600" dirty="0"/>
              <a:t>Development of 11 standardized WFPI MR protocols:</a:t>
            </a:r>
            <a:br>
              <a:rPr lang="en-US" sz="3600" dirty="0"/>
            </a:br>
            <a:r>
              <a:rPr lang="en-US" sz="3600" dirty="0"/>
              <a:t/>
            </a:r>
            <a:br>
              <a:rPr lang="en-US" sz="3600" dirty="0"/>
            </a:br>
            <a:r>
              <a:rPr lang="en-US" sz="4000" dirty="0"/>
              <a:t> </a:t>
            </a:r>
            <a:endParaRPr lang="en-US" sz="4000" dirty="0">
              <a:cs typeface="Times New Roman" panose="02020603050405020304" pitchFamily="18" charset="0"/>
            </a:endParaRPr>
          </a:p>
        </p:txBody>
      </p:sp>
      <p:sp>
        <p:nvSpPr>
          <p:cNvPr id="3" name="Content Placeholder 2"/>
          <p:cNvSpPr>
            <a:spLocks noGrp="1"/>
          </p:cNvSpPr>
          <p:nvPr>
            <p:ph idx="1"/>
          </p:nvPr>
        </p:nvSpPr>
        <p:spPr>
          <a:xfrm>
            <a:off x="821804" y="1976096"/>
            <a:ext cx="4467828" cy="3943992"/>
          </a:xfrm>
        </p:spPr>
        <p:txBody>
          <a:bodyPr>
            <a:normAutofit/>
          </a:bodyPr>
          <a:lstStyle/>
          <a:p>
            <a:pPr>
              <a:buFont typeface="Wingdings" panose="05000000000000000000" pitchFamily="2" charset="2"/>
              <a:buChar char="v"/>
            </a:pPr>
            <a:r>
              <a:rPr lang="en-US" dirty="0"/>
              <a:t> </a:t>
            </a:r>
            <a:r>
              <a:rPr lang="en-US" sz="3200" dirty="0"/>
              <a:t>Rapid brain</a:t>
            </a:r>
          </a:p>
          <a:p>
            <a:pPr>
              <a:buFont typeface="Wingdings" panose="05000000000000000000" pitchFamily="2" charset="2"/>
              <a:buChar char="v"/>
            </a:pPr>
            <a:r>
              <a:rPr lang="en-US" dirty="0"/>
              <a:t>Seizure brain</a:t>
            </a:r>
          </a:p>
          <a:p>
            <a:pPr>
              <a:buFont typeface="Wingdings" panose="05000000000000000000" pitchFamily="2" charset="2"/>
              <a:buChar char="v"/>
            </a:pPr>
            <a:r>
              <a:rPr lang="en-US" dirty="0"/>
              <a:t>Hydrocephalus brain</a:t>
            </a:r>
          </a:p>
          <a:p>
            <a:pPr>
              <a:buFont typeface="Wingdings" panose="05000000000000000000" pitchFamily="2" charset="2"/>
              <a:buChar char="v"/>
            </a:pPr>
            <a:r>
              <a:rPr lang="en-US" dirty="0"/>
              <a:t>Tumor/infection brain</a:t>
            </a:r>
          </a:p>
          <a:p>
            <a:pPr>
              <a:buFont typeface="Wingdings" panose="05000000000000000000" pitchFamily="2" charset="2"/>
              <a:buChar char="v"/>
            </a:pPr>
            <a:r>
              <a:rPr lang="en-US" dirty="0"/>
              <a:t>Short abdomen</a:t>
            </a:r>
          </a:p>
          <a:p>
            <a:pPr>
              <a:buFont typeface="Wingdings" panose="05000000000000000000" pitchFamily="2" charset="2"/>
              <a:buChar char="v"/>
            </a:pPr>
            <a:r>
              <a:rPr lang="en-US" dirty="0"/>
              <a:t>Long abdomen</a:t>
            </a:r>
          </a:p>
        </p:txBody>
      </p:sp>
      <p:pic>
        <p:nvPicPr>
          <p:cNvPr id="4" name="Picture 3"/>
          <p:cNvPicPr>
            <a:picLocks noChangeAspect="1"/>
          </p:cNvPicPr>
          <p:nvPr/>
        </p:nvPicPr>
        <p:blipFill>
          <a:blip r:embed="rId2"/>
          <a:stretch>
            <a:fillRect/>
          </a:stretch>
        </p:blipFill>
        <p:spPr>
          <a:xfrm>
            <a:off x="2489903" y="5467992"/>
            <a:ext cx="7212193" cy="1390008"/>
          </a:xfrm>
          <a:prstGeom prst="rect">
            <a:avLst/>
          </a:prstGeom>
        </p:spPr>
      </p:pic>
      <p:pic>
        <p:nvPicPr>
          <p:cNvPr id="5" name="Picture 4"/>
          <p:cNvPicPr>
            <a:picLocks noChangeAspect="1"/>
          </p:cNvPicPr>
          <p:nvPr/>
        </p:nvPicPr>
        <p:blipFill>
          <a:blip r:embed="rId3"/>
          <a:stretch>
            <a:fillRect/>
          </a:stretch>
        </p:blipFill>
        <p:spPr>
          <a:xfrm>
            <a:off x="10722737" y="0"/>
            <a:ext cx="1469263" cy="1280271"/>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36629" y="1613081"/>
            <a:ext cx="1364940" cy="1371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965539" y="2298902"/>
            <a:ext cx="6053560" cy="2831544"/>
          </a:xfrm>
          <a:prstGeom prst="rect">
            <a:avLst/>
          </a:prstGeom>
          <a:noFill/>
        </p:spPr>
        <p:txBody>
          <a:bodyPr wrap="square" rtlCol="0">
            <a:spAutoFit/>
          </a:bodyPr>
          <a:lstStyle/>
          <a:p>
            <a:pPr lvl="1">
              <a:buFont typeface="Wingdings" panose="05000000000000000000" pitchFamily="2" charset="2"/>
              <a:buChar char="v"/>
            </a:pPr>
            <a:r>
              <a:rPr lang="en-US" sz="3200" dirty="0"/>
              <a:t>Chest-abdomen LN screen</a:t>
            </a:r>
          </a:p>
          <a:p>
            <a:pPr lvl="1">
              <a:buFont typeface="Wingdings" panose="05000000000000000000" pitchFamily="2" charset="2"/>
              <a:buChar char="v"/>
            </a:pPr>
            <a:r>
              <a:rPr lang="en-US" sz="3200" dirty="0"/>
              <a:t>Whole body MRI</a:t>
            </a:r>
          </a:p>
          <a:p>
            <a:pPr lvl="1">
              <a:buFont typeface="Wingdings" panose="05000000000000000000" pitchFamily="2" charset="2"/>
              <a:buChar char="v"/>
            </a:pPr>
            <a:r>
              <a:rPr lang="en-US" sz="3200" dirty="0"/>
              <a:t>Rapid spine</a:t>
            </a:r>
          </a:p>
          <a:p>
            <a:pPr lvl="1">
              <a:buFont typeface="Wingdings" panose="05000000000000000000" pitchFamily="2" charset="2"/>
              <a:buChar char="v"/>
            </a:pPr>
            <a:r>
              <a:rPr lang="en-US" sz="3200" dirty="0"/>
              <a:t>Tumor/infection spine</a:t>
            </a:r>
          </a:p>
          <a:p>
            <a:pPr lvl="1">
              <a:buFont typeface="Wingdings" panose="05000000000000000000" pitchFamily="2" charset="2"/>
              <a:buChar char="v"/>
            </a:pPr>
            <a:r>
              <a:rPr lang="en-US" sz="3200" dirty="0"/>
              <a:t>Osteomyelitis/long bone</a:t>
            </a:r>
            <a:endParaRPr lang="en-US" sz="3200" b="1" dirty="0">
              <a:solidFill>
                <a:schemeClr val="bg2">
                  <a:lumMod val="25000"/>
                </a:schemeClr>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5923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MRI Protocol Committee – Michael Gee </a:t>
            </a:r>
            <a:endParaRPr lang="en-US" sz="4000" dirty="0">
              <a:cs typeface="Times New Roman" panose="02020603050405020304" pitchFamily="18" charset="0"/>
            </a:endParaRPr>
          </a:p>
        </p:txBody>
      </p:sp>
      <p:sp>
        <p:nvSpPr>
          <p:cNvPr id="3" name="Content Placeholder 2"/>
          <p:cNvSpPr>
            <a:spLocks noGrp="1"/>
          </p:cNvSpPr>
          <p:nvPr>
            <p:ph idx="1"/>
          </p:nvPr>
        </p:nvSpPr>
        <p:spPr>
          <a:xfrm>
            <a:off x="838200" y="1524001"/>
            <a:ext cx="9884537" cy="3943992"/>
          </a:xfrm>
        </p:spPr>
        <p:txBody>
          <a:bodyPr>
            <a:normAutofit fontScale="62500" lnSpcReduction="20000"/>
          </a:bodyPr>
          <a:lstStyle/>
          <a:p>
            <a:pPr>
              <a:buFont typeface="Wingdings" panose="05000000000000000000" pitchFamily="2" charset="2"/>
              <a:buChar char="v"/>
            </a:pPr>
            <a:r>
              <a:rPr lang="en-US" sz="3600" dirty="0"/>
              <a:t>Identification of early adopter WFPI protocol sites:</a:t>
            </a:r>
          </a:p>
          <a:p>
            <a:pPr>
              <a:buFont typeface="Wingdings" panose="05000000000000000000" pitchFamily="2" charset="2"/>
              <a:buChar char="v"/>
            </a:pPr>
            <a:endParaRPr lang="en-US" dirty="0"/>
          </a:p>
          <a:p>
            <a:pPr lvl="1">
              <a:buFont typeface="Wingdings" panose="05000000000000000000" pitchFamily="2" charset="2"/>
              <a:buChar char="v"/>
            </a:pPr>
            <a:r>
              <a:rPr lang="en-US" dirty="0"/>
              <a:t>Red Cross Hospital: South Africa</a:t>
            </a:r>
          </a:p>
          <a:p>
            <a:pPr lvl="1">
              <a:buFont typeface="Wingdings" panose="05000000000000000000" pitchFamily="2" charset="2"/>
              <a:buChar char="v"/>
            </a:pPr>
            <a:r>
              <a:rPr lang="en-US" dirty="0"/>
              <a:t>Garrahan Hospital: Argentina</a:t>
            </a:r>
          </a:p>
          <a:p>
            <a:pPr lvl="1">
              <a:buFont typeface="Wingdings" panose="05000000000000000000" pitchFamily="2" charset="2"/>
              <a:buChar char="v"/>
            </a:pPr>
            <a:r>
              <a:rPr lang="en-US" dirty="0" err="1"/>
              <a:t>Fundacion</a:t>
            </a:r>
            <a:r>
              <a:rPr lang="en-US" dirty="0"/>
              <a:t> </a:t>
            </a:r>
            <a:r>
              <a:rPr lang="en-US" dirty="0" err="1"/>
              <a:t>Cardioinfantil</a:t>
            </a:r>
            <a:r>
              <a:rPr lang="en-US" dirty="0"/>
              <a:t>: Colombia</a:t>
            </a:r>
          </a:p>
          <a:p>
            <a:pPr lvl="1">
              <a:buFont typeface="Wingdings" panose="05000000000000000000" pitchFamily="2" charset="2"/>
              <a:buChar char="v"/>
            </a:pPr>
            <a:r>
              <a:rPr lang="en-US" dirty="0" err="1"/>
              <a:t>Almazov</a:t>
            </a:r>
            <a:r>
              <a:rPr lang="en-US" dirty="0"/>
              <a:t> Medical Center: Russia</a:t>
            </a:r>
          </a:p>
          <a:p>
            <a:pPr lvl="1">
              <a:buFont typeface="Wingdings" panose="05000000000000000000" pitchFamily="2" charset="2"/>
              <a:buChar char="v"/>
            </a:pPr>
            <a:r>
              <a:rPr lang="en-US" dirty="0"/>
              <a:t>Hospital </a:t>
            </a:r>
            <a:r>
              <a:rPr lang="en-US" dirty="0" err="1"/>
              <a:t>Infantil</a:t>
            </a:r>
            <a:r>
              <a:rPr lang="en-US" dirty="0"/>
              <a:t>: Mexico</a:t>
            </a:r>
          </a:p>
          <a:p>
            <a:pPr lvl="1">
              <a:buFont typeface="Wingdings" panose="05000000000000000000" pitchFamily="2" charset="2"/>
              <a:buChar char="v"/>
            </a:pPr>
            <a:r>
              <a:rPr lang="en-US" dirty="0"/>
              <a:t>Hospital </a:t>
            </a:r>
            <a:r>
              <a:rPr lang="en-US" dirty="0" err="1"/>
              <a:t>Clinico</a:t>
            </a:r>
            <a:r>
              <a:rPr lang="en-US" dirty="0"/>
              <a:t>: Chile</a:t>
            </a:r>
          </a:p>
          <a:p>
            <a:pPr lvl="1">
              <a:buFont typeface="Wingdings" panose="05000000000000000000" pitchFamily="2" charset="2"/>
              <a:buChar char="v"/>
            </a:pPr>
            <a:r>
              <a:rPr lang="en-US" dirty="0"/>
              <a:t>DC Children's National: USA</a:t>
            </a:r>
          </a:p>
          <a:p>
            <a:pPr lvl="1">
              <a:buFont typeface="Wingdings" panose="05000000000000000000" pitchFamily="2" charset="2"/>
              <a:buChar char="v"/>
            </a:pPr>
            <a:r>
              <a:rPr lang="en-US" dirty="0"/>
              <a:t>MGH: USA</a:t>
            </a:r>
          </a:p>
          <a:p>
            <a:pPr>
              <a:buFont typeface="Wingdings" panose="05000000000000000000" pitchFamily="2" charset="2"/>
              <a:buChar char="v"/>
            </a:pPr>
            <a:r>
              <a:rPr lang="en-US" dirty="0"/>
              <a:t>Next steps:</a:t>
            </a:r>
          </a:p>
          <a:p>
            <a:pPr lvl="1">
              <a:buFont typeface="Wingdings" panose="05000000000000000000" pitchFamily="2" charset="2"/>
              <a:buChar char="v"/>
            </a:pPr>
            <a:r>
              <a:rPr lang="en-US" dirty="0"/>
              <a:t>Publish protocols on WFPI website</a:t>
            </a:r>
          </a:p>
          <a:p>
            <a:pPr lvl="1">
              <a:buFont typeface="Wingdings" panose="05000000000000000000" pitchFamily="2" charset="2"/>
              <a:buChar char="v"/>
            </a:pPr>
            <a:r>
              <a:rPr lang="en-US" dirty="0"/>
              <a:t>Feedback from adopter sites</a:t>
            </a:r>
          </a:p>
          <a:p>
            <a:pPr lvl="1">
              <a:buFont typeface="Wingdings" panose="05000000000000000000" pitchFamily="2" charset="2"/>
              <a:buChar char="v"/>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2489903" y="5467992"/>
            <a:ext cx="7212193" cy="1390008"/>
          </a:xfrm>
          <a:prstGeom prst="rect">
            <a:avLst/>
          </a:prstGeom>
        </p:spPr>
      </p:pic>
      <p:pic>
        <p:nvPicPr>
          <p:cNvPr id="5" name="Picture 4"/>
          <p:cNvPicPr>
            <a:picLocks noChangeAspect="1"/>
          </p:cNvPicPr>
          <p:nvPr/>
        </p:nvPicPr>
        <p:blipFill>
          <a:blip r:embed="rId3"/>
          <a:stretch>
            <a:fillRect/>
          </a:stretch>
        </p:blipFill>
        <p:spPr>
          <a:xfrm>
            <a:off x="10722737" y="0"/>
            <a:ext cx="1469263" cy="1280271"/>
          </a:xfrm>
          <a:prstGeom prst="rect">
            <a:avLst/>
          </a:prstGeom>
        </p:spPr>
      </p:pic>
      <p:pic>
        <p:nvPicPr>
          <p:cNvPr id="7" name="Picture 6" descr="IMG_796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2132" y="2008634"/>
            <a:ext cx="4274916" cy="3050477"/>
          </a:xfrm>
          <a:prstGeom prst="rect">
            <a:avLst/>
          </a:prstGeom>
        </p:spPr>
      </p:pic>
    </p:spTree>
    <p:extLst>
      <p:ext uri="{BB962C8B-B14F-4D97-AF65-F5344CB8AC3E}">
        <p14:creationId xmlns:p14="http://schemas.microsoft.com/office/powerpoint/2010/main" val="3905305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6" y="365125"/>
            <a:ext cx="10938164" cy="1325563"/>
          </a:xfrm>
        </p:spPr>
        <p:txBody>
          <a:bodyPr>
            <a:normAutofit/>
          </a:bodyPr>
          <a:lstStyle/>
          <a:p>
            <a:pPr algn="ctr"/>
            <a:r>
              <a:rPr lang="en-US" dirty="0">
                <a:cs typeface="Times New Roman" panose="02020603050405020304" pitchFamily="18" charset="0"/>
              </a:rPr>
              <a:t>Finance Report Summary – Richard Barth</a:t>
            </a:r>
          </a:p>
        </p:txBody>
      </p:sp>
      <p:pic>
        <p:nvPicPr>
          <p:cNvPr id="4" name="Content Placeholder 3"/>
          <p:cNvPicPr>
            <a:picLocks noGrp="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3598908" y="5288795"/>
            <a:ext cx="5183235" cy="806373"/>
          </a:xfrm>
          <a:prstGeom prst="rect">
            <a:avLst/>
          </a:prstGeom>
          <a:noFill/>
          <a:ln>
            <a:noFill/>
          </a:ln>
        </p:spPr>
      </p:pic>
      <p:sp>
        <p:nvSpPr>
          <p:cNvPr id="5" name="Content Placeholder 4"/>
          <p:cNvSpPr>
            <a:spLocks noGrp="1"/>
          </p:cNvSpPr>
          <p:nvPr>
            <p:ph sz="half" idx="2"/>
          </p:nvPr>
        </p:nvSpPr>
        <p:spPr>
          <a:xfrm>
            <a:off x="1082040" y="1559407"/>
            <a:ext cx="8987935" cy="3149200"/>
          </a:xfrm>
        </p:spPr>
        <p:txBody>
          <a:bodyPr/>
          <a:lstStyle/>
          <a:p>
            <a:pPr>
              <a:buFont typeface="Wingdings" panose="05000000000000000000" pitchFamily="2" charset="2"/>
              <a:buChar char="v"/>
            </a:pPr>
            <a:r>
              <a:rPr lang="en-US" dirty="0"/>
              <a:t>All income since 2011 :  $396,510.23 </a:t>
            </a:r>
          </a:p>
          <a:p>
            <a:pPr>
              <a:buFont typeface="Wingdings" panose="05000000000000000000" pitchFamily="2" charset="2"/>
              <a:buChar char="v"/>
            </a:pPr>
            <a:r>
              <a:rPr lang="en-US" dirty="0"/>
              <a:t>All expenses since 2011:  $199,124.25 </a:t>
            </a:r>
          </a:p>
          <a:p>
            <a:pPr lvl="1">
              <a:buFont typeface="Wingdings" panose="05000000000000000000" pitchFamily="2" charset="2"/>
              <a:buChar char="v"/>
            </a:pPr>
            <a:r>
              <a:rPr lang="en-US" dirty="0"/>
              <a:t>Administrative, Website and Observership  </a:t>
            </a:r>
          </a:p>
          <a:p>
            <a:pPr>
              <a:buFont typeface="Wingdings" panose="05000000000000000000" pitchFamily="2" charset="2"/>
              <a:buChar char="v"/>
            </a:pPr>
            <a:r>
              <a:rPr lang="en-US" dirty="0"/>
              <a:t>Positive balance:  $197,385.98 </a:t>
            </a:r>
          </a:p>
          <a:p>
            <a:pPr lvl="1">
              <a:buFont typeface="Wingdings" panose="05000000000000000000" pitchFamily="2" charset="2"/>
              <a:buChar char="v"/>
            </a:pPr>
            <a:r>
              <a:rPr lang="en-US" dirty="0"/>
              <a:t>Restricted fund created</a:t>
            </a:r>
          </a:p>
          <a:p>
            <a:pPr lvl="1">
              <a:buFont typeface="Wingdings" panose="05000000000000000000" pitchFamily="2" charset="2"/>
              <a:buChar char="v"/>
            </a:pPr>
            <a:r>
              <a:rPr lang="en-US" dirty="0"/>
              <a:t>New pledge of $12K annual support from Shiels Foundation </a:t>
            </a:r>
          </a:p>
        </p:txBody>
      </p:sp>
      <p:cxnSp>
        <p:nvCxnSpPr>
          <p:cNvPr id="6" name="Straight Connector 5"/>
          <p:cNvCxnSpPr/>
          <p:nvPr/>
        </p:nvCxnSpPr>
        <p:spPr>
          <a:xfrm>
            <a:off x="1082040" y="5165913"/>
            <a:ext cx="98755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64920" y="6188302"/>
            <a:ext cx="7741920"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10722737" y="71789"/>
            <a:ext cx="1469263" cy="1280271"/>
          </a:xfrm>
          <a:prstGeom prst="rect">
            <a:avLst/>
          </a:prstGeom>
        </p:spPr>
      </p:pic>
    </p:spTree>
    <p:extLst>
      <p:ext uri="{BB962C8B-B14F-4D97-AF65-F5344CB8AC3E}">
        <p14:creationId xmlns:p14="http://schemas.microsoft.com/office/powerpoint/2010/main" val="597036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cs typeface="Times New Roman" panose="02020603050405020304" pitchFamily="18" charset="0"/>
              </a:rPr>
              <a:t>2019 – 2020 Leadership</a:t>
            </a:r>
          </a:p>
        </p:txBody>
      </p:sp>
      <p:sp>
        <p:nvSpPr>
          <p:cNvPr id="3" name="Content Placeholder 2"/>
          <p:cNvSpPr>
            <a:spLocks noGrp="1"/>
          </p:cNvSpPr>
          <p:nvPr>
            <p:ph idx="1"/>
          </p:nvPr>
        </p:nvSpPr>
        <p:spPr>
          <a:xfrm>
            <a:off x="941676" y="1280271"/>
            <a:ext cx="11000530" cy="3943992"/>
          </a:xfrm>
        </p:spPr>
        <p:txBody>
          <a:bodyPr>
            <a:normAutofit fontScale="47500" lnSpcReduction="20000"/>
          </a:bodyPr>
          <a:lstStyle/>
          <a:p>
            <a:pPr>
              <a:buClr>
                <a:schemeClr val="bg2">
                  <a:lumMod val="50000"/>
                </a:schemeClr>
              </a:buClr>
              <a:buFont typeface="Wingdings" panose="05000000000000000000" pitchFamily="2" charset="2"/>
              <a:buChar char="v"/>
            </a:pPr>
            <a:r>
              <a:rPr lang="en-US" sz="6000" dirty="0">
                <a:solidFill>
                  <a:schemeClr val="bg2">
                    <a:lumMod val="25000"/>
                  </a:schemeClr>
                </a:solidFill>
                <a:cs typeface="Times New Roman" panose="02020603050405020304" pitchFamily="18" charset="0"/>
              </a:rPr>
              <a:t>Dorothy Bulas, President – (SPR)</a:t>
            </a:r>
          </a:p>
          <a:p>
            <a:pPr>
              <a:buClr>
                <a:schemeClr val="bg2">
                  <a:lumMod val="50000"/>
                </a:schemeClr>
              </a:buClr>
              <a:buFont typeface="Wingdings" panose="05000000000000000000" pitchFamily="2" charset="2"/>
              <a:buChar char="v"/>
            </a:pPr>
            <a:r>
              <a:rPr lang="en-US" sz="6000" dirty="0">
                <a:solidFill>
                  <a:schemeClr val="bg2">
                    <a:lumMod val="25000"/>
                  </a:schemeClr>
                </a:solidFill>
                <a:cs typeface="Times New Roman" panose="02020603050405020304" pitchFamily="18" charset="0"/>
              </a:rPr>
              <a:t>Joanna </a:t>
            </a:r>
            <a:r>
              <a:rPr lang="en-US" sz="6000" dirty="0" err="1">
                <a:solidFill>
                  <a:schemeClr val="bg2">
                    <a:lumMod val="25000"/>
                  </a:schemeClr>
                </a:solidFill>
                <a:cs typeface="Times New Roman" panose="02020603050405020304" pitchFamily="18" charset="0"/>
              </a:rPr>
              <a:t>Kasznia</a:t>
            </a:r>
            <a:r>
              <a:rPr lang="en-US" sz="6000" dirty="0">
                <a:solidFill>
                  <a:schemeClr val="bg2">
                    <a:lumMod val="25000"/>
                  </a:schemeClr>
                </a:solidFill>
                <a:cs typeface="Times New Roman" panose="02020603050405020304" pitchFamily="18" charset="0"/>
              </a:rPr>
              <a:t>-Brown, Vice President  - (ESPR) </a:t>
            </a:r>
          </a:p>
          <a:p>
            <a:pPr>
              <a:buClr>
                <a:schemeClr val="bg2">
                  <a:lumMod val="50000"/>
                </a:schemeClr>
              </a:buClr>
              <a:buFont typeface="Wingdings" panose="05000000000000000000" pitchFamily="2" charset="2"/>
              <a:buChar char="v"/>
            </a:pPr>
            <a:r>
              <a:rPr lang="en-US" sz="6000" dirty="0">
                <a:solidFill>
                  <a:schemeClr val="bg2">
                    <a:lumMod val="25000"/>
                  </a:schemeClr>
                </a:solidFill>
                <a:cs typeface="Times New Roman" panose="02020603050405020304" pitchFamily="18" charset="0"/>
              </a:rPr>
              <a:t>Cristian Garcia, Secretary – (SLARP) </a:t>
            </a:r>
          </a:p>
          <a:p>
            <a:pPr>
              <a:buClr>
                <a:schemeClr val="bg2">
                  <a:lumMod val="50000"/>
                </a:schemeClr>
              </a:buClr>
              <a:buFont typeface="Wingdings" panose="05000000000000000000" pitchFamily="2" charset="2"/>
              <a:buChar char="v"/>
            </a:pPr>
            <a:r>
              <a:rPr lang="en-US" sz="6000" dirty="0">
                <a:solidFill>
                  <a:schemeClr val="bg2">
                    <a:lumMod val="25000"/>
                  </a:schemeClr>
                </a:solidFill>
                <a:cs typeface="Times New Roman" panose="02020603050405020304" pitchFamily="18" charset="0"/>
              </a:rPr>
              <a:t>Treasurer  - Richard Barth (SPR)</a:t>
            </a:r>
          </a:p>
          <a:p>
            <a:pPr>
              <a:buClr>
                <a:schemeClr val="bg2">
                  <a:lumMod val="50000"/>
                </a:schemeClr>
              </a:buClr>
              <a:buFont typeface="Wingdings" panose="05000000000000000000" pitchFamily="2" charset="2"/>
              <a:buChar char="v"/>
            </a:pPr>
            <a:r>
              <a:rPr lang="en-US" sz="6000" dirty="0">
                <a:solidFill>
                  <a:schemeClr val="bg2">
                    <a:lumMod val="25000"/>
                  </a:schemeClr>
                </a:solidFill>
                <a:cs typeface="Times New Roman" panose="02020603050405020304" pitchFamily="18" charset="0"/>
              </a:rPr>
              <a:t>Tatiana Fazecas </a:t>
            </a:r>
            <a:r>
              <a:rPr lang="en-US" sz="6000" dirty="0"/>
              <a:t>, </a:t>
            </a:r>
            <a:r>
              <a:rPr lang="en-US" sz="6000" dirty="0">
                <a:solidFill>
                  <a:schemeClr val="bg2">
                    <a:lumMod val="25000"/>
                  </a:schemeClr>
                </a:solidFill>
                <a:cs typeface="Times New Roman" panose="02020603050405020304" pitchFamily="18" charset="0"/>
              </a:rPr>
              <a:t>Vice Treasurer (SLARP) </a:t>
            </a:r>
          </a:p>
          <a:p>
            <a:pPr>
              <a:buClr>
                <a:schemeClr val="bg2">
                  <a:lumMod val="50000"/>
                </a:schemeClr>
              </a:buClr>
              <a:buFont typeface="Wingdings" panose="05000000000000000000" pitchFamily="2" charset="2"/>
              <a:buChar char="v"/>
            </a:pPr>
            <a:r>
              <a:rPr lang="en-US" sz="6000" dirty="0">
                <a:solidFill>
                  <a:schemeClr val="bg2">
                    <a:lumMod val="25000"/>
                  </a:schemeClr>
                </a:solidFill>
                <a:cs typeface="Times New Roman" panose="02020603050405020304" pitchFamily="18" charset="0"/>
              </a:rPr>
              <a:t>Omolola Mojisola Atalabi, Past President (</a:t>
            </a:r>
            <a:r>
              <a:rPr lang="en-US" sz="6000" dirty="0" err="1">
                <a:solidFill>
                  <a:schemeClr val="bg2">
                    <a:lumMod val="25000"/>
                  </a:schemeClr>
                </a:solidFill>
                <a:cs typeface="Times New Roman" panose="02020603050405020304" pitchFamily="18" charset="0"/>
              </a:rPr>
              <a:t>AfSPI</a:t>
            </a:r>
            <a:r>
              <a:rPr lang="en-US" sz="6000" dirty="0">
                <a:solidFill>
                  <a:schemeClr val="bg2">
                    <a:lumMod val="25000"/>
                  </a:schemeClr>
                </a:solidFill>
                <a:cs typeface="Times New Roman" panose="02020603050405020304" pitchFamily="18" charset="0"/>
              </a:rPr>
              <a:t>)</a:t>
            </a:r>
          </a:p>
          <a:p>
            <a:pPr>
              <a:buClr>
                <a:schemeClr val="bg2">
                  <a:lumMod val="50000"/>
                </a:schemeClr>
              </a:buClr>
              <a:buFont typeface="Wingdings" panose="05000000000000000000" pitchFamily="2" charset="2"/>
              <a:buChar char="v"/>
            </a:pPr>
            <a:r>
              <a:rPr lang="en-US" sz="6000" dirty="0">
                <a:solidFill>
                  <a:schemeClr val="bg2">
                    <a:lumMod val="25000"/>
                  </a:schemeClr>
                </a:solidFill>
                <a:cs typeface="Times New Roman" panose="02020603050405020304" pitchFamily="18" charset="0"/>
              </a:rPr>
              <a:t>Jae-</a:t>
            </a:r>
            <a:r>
              <a:rPr lang="en-US" sz="6000" dirty="0" err="1">
                <a:solidFill>
                  <a:schemeClr val="bg2">
                    <a:lumMod val="25000"/>
                  </a:schemeClr>
                </a:solidFill>
                <a:cs typeface="Times New Roman" panose="02020603050405020304" pitchFamily="18" charset="0"/>
              </a:rPr>
              <a:t>Yeon</a:t>
            </a:r>
            <a:r>
              <a:rPr lang="en-US" sz="6000" dirty="0">
                <a:solidFill>
                  <a:schemeClr val="bg2">
                    <a:lumMod val="25000"/>
                  </a:schemeClr>
                </a:solidFill>
                <a:cs typeface="Times New Roman" panose="02020603050405020304" pitchFamily="18" charset="0"/>
              </a:rPr>
              <a:t> Hwang, 5</a:t>
            </a:r>
            <a:r>
              <a:rPr lang="en-US" sz="6000" baseline="30000" dirty="0">
                <a:solidFill>
                  <a:schemeClr val="bg2">
                    <a:lumMod val="25000"/>
                  </a:schemeClr>
                </a:solidFill>
                <a:cs typeface="Times New Roman" panose="02020603050405020304" pitchFamily="18" charset="0"/>
              </a:rPr>
              <a:t>th</a:t>
            </a:r>
            <a:r>
              <a:rPr lang="en-US" sz="6000" dirty="0">
                <a:solidFill>
                  <a:schemeClr val="bg2">
                    <a:lumMod val="25000"/>
                  </a:schemeClr>
                </a:solidFill>
                <a:cs typeface="Times New Roman" panose="02020603050405020304" pitchFamily="18" charset="0"/>
              </a:rPr>
              <a:t> Organizational Representative  (AOSPR) </a:t>
            </a:r>
          </a:p>
          <a:p>
            <a:pPr>
              <a:buClr>
                <a:schemeClr val="bg2">
                  <a:lumMod val="50000"/>
                </a:schemeClr>
              </a:buClr>
              <a:buFont typeface="Wingdings" panose="05000000000000000000" pitchFamily="2" charset="2"/>
              <a:buChar char="v"/>
            </a:pPr>
            <a:r>
              <a:rPr lang="en-US" sz="6000" dirty="0">
                <a:solidFill>
                  <a:schemeClr val="bg2">
                    <a:lumMod val="25000"/>
                  </a:schemeClr>
                </a:solidFill>
                <a:cs typeface="Times New Roman" panose="02020603050405020304" pitchFamily="18" charset="0"/>
              </a:rPr>
              <a:t>M. Ines Boechat, Founding President (SPR) </a:t>
            </a:r>
            <a:r>
              <a:rPr lang="en-US" sz="1800" dirty="0"/>
              <a:t>    </a:t>
            </a:r>
            <a:br>
              <a:rPr lang="en-US" sz="1800" dirty="0"/>
            </a:br>
            <a:endParaRPr lang="en-US" sz="1800" dirty="0"/>
          </a:p>
          <a:p>
            <a:pPr marL="0" indent="0">
              <a:buNone/>
            </a:pPr>
            <a:endParaRPr lang="en-US" sz="1800" dirty="0"/>
          </a:p>
          <a:p>
            <a:pPr marL="0" indent="0">
              <a:buNone/>
            </a:pPr>
            <a:r>
              <a:rPr lang="en-US" sz="1800" dirty="0"/>
              <a:t>                          	</a:t>
            </a:r>
          </a:p>
        </p:txBody>
      </p:sp>
      <p:pic>
        <p:nvPicPr>
          <p:cNvPr id="4" name="Picture 3"/>
          <p:cNvPicPr>
            <a:picLocks noChangeAspect="1"/>
          </p:cNvPicPr>
          <p:nvPr/>
        </p:nvPicPr>
        <p:blipFill>
          <a:blip r:embed="rId2"/>
          <a:stretch>
            <a:fillRect/>
          </a:stretch>
        </p:blipFill>
        <p:spPr>
          <a:xfrm>
            <a:off x="2489903" y="5467992"/>
            <a:ext cx="7212193" cy="1390008"/>
          </a:xfrm>
          <a:prstGeom prst="rect">
            <a:avLst/>
          </a:prstGeom>
        </p:spPr>
      </p:pic>
      <p:pic>
        <p:nvPicPr>
          <p:cNvPr id="5" name="Picture 4"/>
          <p:cNvPicPr>
            <a:picLocks noChangeAspect="1"/>
          </p:cNvPicPr>
          <p:nvPr/>
        </p:nvPicPr>
        <p:blipFill>
          <a:blip r:embed="rId3"/>
          <a:stretch>
            <a:fillRect/>
          </a:stretch>
        </p:blipFill>
        <p:spPr>
          <a:xfrm>
            <a:off x="10722737" y="0"/>
            <a:ext cx="1469263" cy="1280271"/>
          </a:xfrm>
          <a:prstGeom prst="rect">
            <a:avLst/>
          </a:prstGeom>
        </p:spPr>
      </p:pic>
    </p:spTree>
    <p:extLst>
      <p:ext uri="{BB962C8B-B14F-4D97-AF65-F5344CB8AC3E}">
        <p14:creationId xmlns:p14="http://schemas.microsoft.com/office/powerpoint/2010/main" val="2523318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cs typeface="Times New Roman" panose="02020603050405020304" pitchFamily="18" charset="0"/>
              </a:rPr>
              <a:t>WFPI Leaders named </a:t>
            </a:r>
            <a:br>
              <a:rPr lang="en-US" sz="4000" dirty="0">
                <a:cs typeface="Times New Roman" panose="02020603050405020304" pitchFamily="18" charset="0"/>
              </a:rPr>
            </a:br>
            <a:r>
              <a:rPr lang="en-US" sz="4000" dirty="0">
                <a:cs typeface="Times New Roman" panose="02020603050405020304" pitchFamily="18" charset="0"/>
              </a:rPr>
              <a:t>Honorary Members@ SPR 2019 </a:t>
            </a:r>
          </a:p>
        </p:txBody>
      </p:sp>
      <p:sp>
        <p:nvSpPr>
          <p:cNvPr id="3" name="Content Placeholder 2"/>
          <p:cNvSpPr>
            <a:spLocks noGrp="1"/>
          </p:cNvSpPr>
          <p:nvPr>
            <p:ph idx="1"/>
          </p:nvPr>
        </p:nvSpPr>
        <p:spPr>
          <a:xfrm>
            <a:off x="941676" y="4641447"/>
            <a:ext cx="11000530" cy="582815"/>
          </a:xfrm>
        </p:spPr>
        <p:txBody>
          <a:bodyPr>
            <a:normAutofit fontScale="92500" lnSpcReduction="20000"/>
          </a:bodyPr>
          <a:lstStyle/>
          <a:p>
            <a:pPr marL="0" indent="0">
              <a:buNone/>
            </a:pPr>
            <a:endParaRPr lang="en-US" sz="1800" dirty="0"/>
          </a:p>
          <a:p>
            <a:pPr marL="0" indent="0">
              <a:buNone/>
            </a:pPr>
            <a:r>
              <a:rPr lang="en-US" sz="1800" dirty="0"/>
              <a:t>                          	</a:t>
            </a:r>
          </a:p>
        </p:txBody>
      </p:sp>
      <p:pic>
        <p:nvPicPr>
          <p:cNvPr id="4" name="Picture 3"/>
          <p:cNvPicPr>
            <a:picLocks noChangeAspect="1"/>
          </p:cNvPicPr>
          <p:nvPr/>
        </p:nvPicPr>
        <p:blipFill>
          <a:blip r:embed="rId2"/>
          <a:stretch>
            <a:fillRect/>
          </a:stretch>
        </p:blipFill>
        <p:spPr>
          <a:xfrm>
            <a:off x="2489903" y="5467992"/>
            <a:ext cx="7212193" cy="1390008"/>
          </a:xfrm>
          <a:prstGeom prst="rect">
            <a:avLst/>
          </a:prstGeom>
        </p:spPr>
      </p:pic>
      <p:pic>
        <p:nvPicPr>
          <p:cNvPr id="5" name="Picture 4"/>
          <p:cNvPicPr>
            <a:picLocks noChangeAspect="1"/>
          </p:cNvPicPr>
          <p:nvPr/>
        </p:nvPicPr>
        <p:blipFill>
          <a:blip r:embed="rId3"/>
          <a:stretch>
            <a:fillRect/>
          </a:stretch>
        </p:blipFill>
        <p:spPr>
          <a:xfrm>
            <a:off x="10722737" y="0"/>
            <a:ext cx="1469263" cy="128027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1646" y="1459679"/>
            <a:ext cx="2474531" cy="310074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0585" y="1515110"/>
            <a:ext cx="2281013" cy="3045315"/>
          </a:xfrm>
          <a:prstGeom prst="rect">
            <a:avLst/>
          </a:prstGeom>
        </p:spPr>
      </p:pic>
      <p:sp>
        <p:nvSpPr>
          <p:cNvPr id="8" name="TextBox 7"/>
          <p:cNvSpPr txBox="1"/>
          <p:nvPr/>
        </p:nvSpPr>
        <p:spPr>
          <a:xfrm>
            <a:off x="1932972" y="4560425"/>
            <a:ext cx="9051403" cy="369332"/>
          </a:xfrm>
          <a:prstGeom prst="rect">
            <a:avLst/>
          </a:prstGeom>
          <a:noFill/>
        </p:spPr>
        <p:txBody>
          <a:bodyPr wrap="square" rtlCol="0">
            <a:spAutoFit/>
          </a:bodyPr>
          <a:lstStyle/>
          <a:p>
            <a:r>
              <a:rPr lang="en-US" dirty="0"/>
              <a:t>Monica Atalabi, MBBS, FWACS, FMCR, MBA                   Kushaljit S. Sodhi, MD, PhD, MAMS, FICR</a:t>
            </a:r>
          </a:p>
        </p:txBody>
      </p:sp>
    </p:spTree>
    <p:extLst>
      <p:ext uri="{BB962C8B-B14F-4D97-AF65-F5344CB8AC3E}">
        <p14:creationId xmlns:p14="http://schemas.microsoft.com/office/powerpoint/2010/main" val="3247724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93924"/>
            <a:ext cx="10515600" cy="1325563"/>
          </a:xfrm>
        </p:spPr>
        <p:txBody>
          <a:bodyPr/>
          <a:lstStyle/>
          <a:p>
            <a:pPr algn="ctr"/>
            <a:r>
              <a:rPr lang="en-US" dirty="0">
                <a:cs typeface="Times New Roman" panose="02020603050405020304" pitchFamily="18" charset="0"/>
              </a:rPr>
              <a:t>Thank you!</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104458" y="4603205"/>
            <a:ext cx="10196444" cy="1585097"/>
          </a:xfrm>
          <a:prstGeom prst="rect">
            <a:avLst/>
          </a:prstGeom>
          <a:noFill/>
          <a:ln>
            <a:noFill/>
          </a:ln>
        </p:spPr>
      </p:pic>
      <p:cxnSp>
        <p:nvCxnSpPr>
          <p:cNvPr id="6" name="Straight Connector 5"/>
          <p:cNvCxnSpPr/>
          <p:nvPr/>
        </p:nvCxnSpPr>
        <p:spPr>
          <a:xfrm>
            <a:off x="1264920" y="4603205"/>
            <a:ext cx="98755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64920" y="6188302"/>
            <a:ext cx="7741920"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9893095" y="71789"/>
            <a:ext cx="2298905" cy="2003196"/>
          </a:xfrm>
          <a:prstGeom prst="rect">
            <a:avLst/>
          </a:prstGeom>
        </p:spPr>
      </p:pic>
    </p:spTree>
    <p:extLst>
      <p:ext uri="{BB962C8B-B14F-4D97-AF65-F5344CB8AC3E}">
        <p14:creationId xmlns:p14="http://schemas.microsoft.com/office/powerpoint/2010/main" val="1162952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877"/>
            <a:ext cx="10515600" cy="1325563"/>
          </a:xfrm>
        </p:spPr>
        <p:txBody>
          <a:bodyPr/>
          <a:lstStyle/>
          <a:p>
            <a:r>
              <a:rPr lang="en-US" dirty="0">
                <a:cs typeface="Times New Roman" panose="02020603050405020304" pitchFamily="18" charset="0"/>
              </a:rPr>
              <a:t>Council of Directors, 2018-2019</a:t>
            </a:r>
          </a:p>
        </p:txBody>
      </p:sp>
      <p:sp>
        <p:nvSpPr>
          <p:cNvPr id="3" name="Content Placeholder 2"/>
          <p:cNvSpPr>
            <a:spLocks noGrp="1"/>
          </p:cNvSpPr>
          <p:nvPr>
            <p:ph idx="1"/>
          </p:nvPr>
        </p:nvSpPr>
        <p:spPr>
          <a:xfrm>
            <a:off x="838200" y="1760973"/>
            <a:ext cx="10515600" cy="3730223"/>
          </a:xfrm>
        </p:spPr>
        <p:txBody>
          <a:bodyPr>
            <a:normAutofit/>
          </a:bodyPr>
          <a:lstStyle/>
          <a:p>
            <a:pPr>
              <a:buFont typeface="Wingdings" panose="05000000000000000000" pitchFamily="2" charset="2"/>
              <a:buChar char="v"/>
            </a:pPr>
            <a:r>
              <a:rPr lang="en-US" dirty="0"/>
              <a:t>Treasurer: Richard Barth (SPR)</a:t>
            </a:r>
          </a:p>
          <a:p>
            <a:pPr>
              <a:buFont typeface="Wingdings" panose="05000000000000000000" pitchFamily="2" charset="2"/>
              <a:buChar char="v"/>
            </a:pPr>
            <a:r>
              <a:rPr lang="en-US" dirty="0"/>
              <a:t>Vice-Treasurer: Tatiana Fazecas (SLARP)</a:t>
            </a:r>
          </a:p>
          <a:p>
            <a:pPr>
              <a:buFont typeface="Wingdings" panose="05000000000000000000" pitchFamily="2" charset="2"/>
              <a:buChar char="v"/>
            </a:pPr>
            <a:r>
              <a:rPr lang="en-US" dirty="0"/>
              <a:t>5</a:t>
            </a:r>
            <a:r>
              <a:rPr lang="en-US" baseline="30000" dirty="0"/>
              <a:t>th</a:t>
            </a:r>
            <a:r>
              <a:rPr lang="en-US" dirty="0"/>
              <a:t> Society Representative: Joanna Brown (ESPR)</a:t>
            </a:r>
          </a:p>
        </p:txBody>
      </p:sp>
      <p:pic>
        <p:nvPicPr>
          <p:cNvPr id="4" name="Picture 3"/>
          <p:cNvPicPr>
            <a:picLocks noChangeAspect="1"/>
          </p:cNvPicPr>
          <p:nvPr/>
        </p:nvPicPr>
        <p:blipFill>
          <a:blip r:embed="rId2"/>
          <a:stretch>
            <a:fillRect/>
          </a:stretch>
        </p:blipFill>
        <p:spPr>
          <a:xfrm>
            <a:off x="74949" y="5467992"/>
            <a:ext cx="7212193" cy="1390008"/>
          </a:xfrm>
          <a:prstGeom prst="rect">
            <a:avLst/>
          </a:prstGeom>
        </p:spPr>
      </p:pic>
      <p:pic>
        <p:nvPicPr>
          <p:cNvPr id="5" name="Picture 4" descr="C:\Users\Cgrageda\AppData\Local\Microsoft\Windows\Temporary Internet Files\Content.Outlook\QKB2NGKC\WFPI logo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21340" y="0"/>
            <a:ext cx="1470660" cy="1280160"/>
          </a:xfrm>
          <a:prstGeom prst="rect">
            <a:avLst/>
          </a:prstGeom>
          <a:noFill/>
          <a:ln>
            <a:noFill/>
          </a:ln>
        </p:spPr>
      </p:pic>
    </p:spTree>
    <p:extLst>
      <p:ext uri="{BB962C8B-B14F-4D97-AF65-F5344CB8AC3E}">
        <p14:creationId xmlns:p14="http://schemas.microsoft.com/office/powerpoint/2010/main" val="2783091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2388"/>
            <a:ext cx="10515600" cy="1325563"/>
          </a:xfrm>
        </p:spPr>
        <p:txBody>
          <a:bodyPr/>
          <a:lstStyle/>
          <a:p>
            <a:r>
              <a:rPr lang="en-US" dirty="0"/>
              <a:t>Society Representatives, 2018-2019</a:t>
            </a:r>
          </a:p>
        </p:txBody>
      </p:sp>
      <p:sp>
        <p:nvSpPr>
          <p:cNvPr id="3" name="Content Placeholder 2"/>
          <p:cNvSpPr>
            <a:spLocks noGrp="1"/>
          </p:cNvSpPr>
          <p:nvPr>
            <p:ph idx="1"/>
          </p:nvPr>
        </p:nvSpPr>
        <p:spPr>
          <a:xfrm>
            <a:off x="838200" y="1610339"/>
            <a:ext cx="9407769" cy="3669862"/>
          </a:xfrm>
        </p:spPr>
        <p:txBody>
          <a:bodyPr>
            <a:normAutofit/>
          </a:bodyPr>
          <a:lstStyle/>
          <a:p>
            <a:pPr>
              <a:buFont typeface="Wingdings" panose="05000000000000000000" pitchFamily="2" charset="2"/>
              <a:buChar char="v"/>
            </a:pPr>
            <a:r>
              <a:rPr lang="en-US" dirty="0"/>
              <a:t>AfSPI: Khaled Aboualfotouh Ahmad, Gladys Mwango</a:t>
            </a:r>
          </a:p>
          <a:p>
            <a:pPr>
              <a:buFont typeface="Wingdings" panose="05000000000000000000" pitchFamily="2" charset="2"/>
              <a:buChar char="v"/>
            </a:pPr>
            <a:r>
              <a:rPr lang="en-US" dirty="0"/>
              <a:t>AOSPR: Timothy Cain, Kushaljit Singh Sodhi </a:t>
            </a:r>
          </a:p>
          <a:p>
            <a:pPr>
              <a:buFont typeface="Wingdings" panose="05000000000000000000" pitchFamily="2" charset="2"/>
              <a:buChar char="v"/>
            </a:pPr>
            <a:r>
              <a:rPr lang="en-US" dirty="0"/>
              <a:t>ESPR: Martin </a:t>
            </a:r>
            <a:r>
              <a:rPr lang="en-US" dirty="0" err="1"/>
              <a:t>Stenzel</a:t>
            </a:r>
            <a:r>
              <a:rPr lang="en-US" dirty="0"/>
              <a:t>, Rutger Jan Nievelstein</a:t>
            </a:r>
          </a:p>
          <a:p>
            <a:pPr>
              <a:buFont typeface="Wingdings" panose="05000000000000000000" pitchFamily="2" charset="2"/>
              <a:buChar char="v"/>
            </a:pPr>
            <a:r>
              <a:rPr lang="en-US" dirty="0"/>
              <a:t>SLARP: Pilar Dies, Alexandra Monteiro</a:t>
            </a:r>
          </a:p>
          <a:p>
            <a:pPr>
              <a:buFont typeface="Wingdings" panose="05000000000000000000" pitchFamily="2" charset="2"/>
              <a:buChar char="v"/>
            </a:pPr>
            <a:r>
              <a:rPr lang="en-US" dirty="0"/>
              <a:t>SPR: James Donaldson, Diego Jaramillo </a:t>
            </a:r>
          </a:p>
          <a:p>
            <a:endParaRPr lang="en-US" dirty="0"/>
          </a:p>
          <a:p>
            <a:endParaRPr lang="en-US" dirty="0"/>
          </a:p>
        </p:txBody>
      </p:sp>
      <p:pic>
        <p:nvPicPr>
          <p:cNvPr id="4" name="Picture 3"/>
          <p:cNvPicPr>
            <a:picLocks noChangeAspect="1"/>
          </p:cNvPicPr>
          <p:nvPr/>
        </p:nvPicPr>
        <p:blipFill>
          <a:blip r:embed="rId2"/>
          <a:stretch>
            <a:fillRect/>
          </a:stretch>
        </p:blipFill>
        <p:spPr>
          <a:xfrm>
            <a:off x="2489903" y="5467992"/>
            <a:ext cx="7212193" cy="1390008"/>
          </a:xfrm>
          <a:prstGeom prst="rect">
            <a:avLst/>
          </a:prstGeom>
        </p:spPr>
      </p:pic>
      <p:pic>
        <p:nvPicPr>
          <p:cNvPr id="5" name="Picture 4" descr="C:\Users\Cgrageda\AppData\Local\Microsoft\Windows\Temporary Internet Files\Content.Outlook\QKB2NGKC\WFPI logo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21340" y="0"/>
            <a:ext cx="1470660" cy="1280160"/>
          </a:xfrm>
          <a:prstGeom prst="rect">
            <a:avLst/>
          </a:prstGeom>
          <a:noFill/>
          <a:ln>
            <a:noFill/>
          </a:ln>
        </p:spPr>
      </p:pic>
    </p:spTree>
    <p:extLst>
      <p:ext uri="{BB962C8B-B14F-4D97-AF65-F5344CB8AC3E}">
        <p14:creationId xmlns:p14="http://schemas.microsoft.com/office/powerpoint/2010/main" val="3821088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Committee Chairs</a:t>
            </a: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a:t>Education: Sanjay Prabhu</a:t>
            </a:r>
          </a:p>
          <a:p>
            <a:pPr>
              <a:buFont typeface="Wingdings" panose="05000000000000000000" pitchFamily="2" charset="2"/>
              <a:buChar char="v"/>
            </a:pPr>
            <a:r>
              <a:rPr lang="en-US" dirty="0"/>
              <a:t>Outreach: Cicero Silva</a:t>
            </a:r>
          </a:p>
          <a:p>
            <a:pPr lvl="1">
              <a:buFont typeface="Wingdings" panose="05000000000000000000" pitchFamily="2" charset="2"/>
              <a:buChar char="v"/>
            </a:pPr>
            <a:r>
              <a:rPr lang="en-US" dirty="0"/>
              <a:t>Incoming Chair : Hansel Otero </a:t>
            </a:r>
          </a:p>
          <a:p>
            <a:pPr lvl="1">
              <a:buFont typeface="Wingdings" panose="05000000000000000000" pitchFamily="2" charset="2"/>
              <a:buChar char="v"/>
            </a:pPr>
            <a:r>
              <a:rPr lang="en-US" dirty="0"/>
              <a:t>Incoming co-chairs: Ricardo Faingold, Ramdas Senasi</a:t>
            </a:r>
          </a:p>
          <a:p>
            <a:pPr>
              <a:buFont typeface="Wingdings" panose="05000000000000000000" pitchFamily="2" charset="2"/>
              <a:buChar char="v"/>
            </a:pPr>
            <a:r>
              <a:rPr lang="en-US" dirty="0"/>
              <a:t>TB Leader: Kushaljit Singh Sodhi</a:t>
            </a:r>
          </a:p>
          <a:p>
            <a:pPr>
              <a:buFont typeface="Wingdings" panose="05000000000000000000" pitchFamily="2" charset="2"/>
              <a:buChar char="v"/>
            </a:pPr>
            <a:r>
              <a:rPr lang="en-US" dirty="0"/>
              <a:t>MRI Protocols: Michael Gee</a:t>
            </a:r>
          </a:p>
        </p:txBody>
      </p:sp>
      <p:pic>
        <p:nvPicPr>
          <p:cNvPr id="4" name="Picture 3"/>
          <p:cNvPicPr>
            <a:picLocks noChangeAspect="1"/>
          </p:cNvPicPr>
          <p:nvPr/>
        </p:nvPicPr>
        <p:blipFill>
          <a:blip r:embed="rId2"/>
          <a:stretch>
            <a:fillRect/>
          </a:stretch>
        </p:blipFill>
        <p:spPr>
          <a:xfrm>
            <a:off x="2489903" y="5467992"/>
            <a:ext cx="7212193" cy="1390008"/>
          </a:xfrm>
          <a:prstGeom prst="rect">
            <a:avLst/>
          </a:prstGeom>
        </p:spPr>
      </p:pic>
      <p:pic>
        <p:nvPicPr>
          <p:cNvPr id="5" name="Picture 4" descr="C:\Users\Cgrageda\AppData\Local\Microsoft\Windows\Temporary Internet Files\Content.Outlook\QKB2NGKC\WFPI logo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21340" y="0"/>
            <a:ext cx="1470660" cy="1280160"/>
          </a:xfrm>
          <a:prstGeom prst="rect">
            <a:avLst/>
          </a:prstGeom>
          <a:noFill/>
          <a:ln>
            <a:noFill/>
          </a:ln>
        </p:spPr>
      </p:pic>
    </p:spTree>
    <p:extLst>
      <p:ext uri="{BB962C8B-B14F-4D97-AF65-F5344CB8AC3E}">
        <p14:creationId xmlns:p14="http://schemas.microsoft.com/office/powerpoint/2010/main" val="785712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3461"/>
            <a:ext cx="10171545" cy="1325563"/>
          </a:xfrm>
        </p:spPr>
        <p:txBody>
          <a:bodyPr>
            <a:normAutofit/>
          </a:bodyPr>
          <a:lstStyle/>
          <a:p>
            <a:r>
              <a:rPr lang="en-US" sz="4000" dirty="0">
                <a:latin typeface="+mn-lt"/>
                <a:cs typeface="Times New Roman" panose="02020603050405020304" pitchFamily="18" charset="0"/>
              </a:rPr>
              <a:t>Achievements</a:t>
            </a:r>
          </a:p>
        </p:txBody>
      </p:sp>
      <p:sp>
        <p:nvSpPr>
          <p:cNvPr id="3" name="Content Placeholder 2"/>
          <p:cNvSpPr>
            <a:spLocks noGrp="1"/>
          </p:cNvSpPr>
          <p:nvPr>
            <p:ph idx="1"/>
          </p:nvPr>
        </p:nvSpPr>
        <p:spPr>
          <a:xfrm>
            <a:off x="694481" y="1435261"/>
            <a:ext cx="7065981" cy="4032731"/>
          </a:xfrm>
        </p:spPr>
        <p:txBody>
          <a:bodyPr>
            <a:normAutofit/>
          </a:bodyPr>
          <a:lstStyle/>
          <a:p>
            <a:pPr>
              <a:buClr>
                <a:srgbClr val="5F5F5F"/>
              </a:buClr>
              <a:buFont typeface="Wingdings" panose="05000000000000000000" pitchFamily="2" charset="2"/>
              <a:buChar char="v"/>
            </a:pPr>
            <a:r>
              <a:rPr lang="en-US" dirty="0">
                <a:solidFill>
                  <a:schemeClr val="bg2">
                    <a:lumMod val="25000"/>
                  </a:schemeClr>
                </a:solidFill>
                <a:cs typeface="Times New Roman" panose="02020603050405020304" pitchFamily="18" charset="0"/>
              </a:rPr>
              <a:t>Observership Program  </a:t>
            </a:r>
          </a:p>
          <a:p>
            <a:pPr lvl="1">
              <a:buClr>
                <a:srgbClr val="5F5F5F"/>
              </a:buClr>
              <a:buFont typeface="Wingdings" panose="05000000000000000000" pitchFamily="2" charset="2"/>
              <a:buChar char="v"/>
            </a:pPr>
            <a:r>
              <a:rPr lang="en-US" dirty="0">
                <a:solidFill>
                  <a:schemeClr val="bg2">
                    <a:lumMod val="25000"/>
                  </a:schemeClr>
                </a:solidFill>
              </a:rPr>
              <a:t>South Africa – Summer 2018 - Dr. Janet Akinmoladun, the first WFPI Observer/Fellow, pictured here (left) with her mentor at Nelson Mandela Children's Hospital in Johannesburg, South Africa, Dr. Jaishree Naidoo (right).</a:t>
            </a:r>
          </a:p>
        </p:txBody>
      </p:sp>
      <p:pic>
        <p:nvPicPr>
          <p:cNvPr id="4" name="Picture 3"/>
          <p:cNvPicPr>
            <a:picLocks noChangeAspect="1"/>
          </p:cNvPicPr>
          <p:nvPr/>
        </p:nvPicPr>
        <p:blipFill>
          <a:blip r:embed="rId2"/>
          <a:stretch>
            <a:fillRect/>
          </a:stretch>
        </p:blipFill>
        <p:spPr>
          <a:xfrm>
            <a:off x="2489903" y="5467992"/>
            <a:ext cx="7212193" cy="1390008"/>
          </a:xfrm>
          <a:prstGeom prst="rect">
            <a:avLst/>
          </a:prstGeom>
        </p:spPr>
      </p:pic>
      <p:pic>
        <p:nvPicPr>
          <p:cNvPr id="5" name="Picture 4"/>
          <p:cNvPicPr>
            <a:picLocks noChangeAspect="1"/>
          </p:cNvPicPr>
          <p:nvPr/>
        </p:nvPicPr>
        <p:blipFill>
          <a:blip r:embed="rId3"/>
          <a:stretch>
            <a:fillRect/>
          </a:stretch>
        </p:blipFill>
        <p:spPr>
          <a:xfrm>
            <a:off x="10722737" y="0"/>
            <a:ext cx="1469263" cy="1280271"/>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0462" y="1085670"/>
            <a:ext cx="2962275" cy="420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1671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3461"/>
            <a:ext cx="10171545" cy="1325563"/>
          </a:xfrm>
        </p:spPr>
        <p:txBody>
          <a:bodyPr>
            <a:normAutofit/>
          </a:bodyPr>
          <a:lstStyle/>
          <a:p>
            <a:r>
              <a:rPr lang="en-US" sz="4000" dirty="0">
                <a:latin typeface="+mn-lt"/>
                <a:cs typeface="Times New Roman" panose="02020603050405020304" pitchFamily="18" charset="0"/>
              </a:rPr>
              <a:t>Achievements</a:t>
            </a:r>
          </a:p>
        </p:txBody>
      </p:sp>
      <p:sp>
        <p:nvSpPr>
          <p:cNvPr id="3" name="Content Placeholder 2"/>
          <p:cNvSpPr>
            <a:spLocks noGrp="1"/>
          </p:cNvSpPr>
          <p:nvPr>
            <p:ph idx="1"/>
          </p:nvPr>
        </p:nvSpPr>
        <p:spPr>
          <a:xfrm>
            <a:off x="694481" y="1435261"/>
            <a:ext cx="9410218" cy="4032731"/>
          </a:xfrm>
        </p:spPr>
        <p:txBody>
          <a:bodyPr>
            <a:normAutofit/>
          </a:bodyPr>
          <a:lstStyle/>
          <a:p>
            <a:pPr lvl="1">
              <a:buClr>
                <a:srgbClr val="5F5F5F"/>
              </a:buClr>
              <a:buFont typeface="Wingdings" panose="05000000000000000000" pitchFamily="2" charset="2"/>
              <a:buChar char="v"/>
            </a:pPr>
            <a:r>
              <a:rPr lang="en-US" dirty="0">
                <a:solidFill>
                  <a:schemeClr val="bg2">
                    <a:lumMod val="25000"/>
                  </a:schemeClr>
                </a:solidFill>
              </a:rPr>
              <a:t>Observership in India – April 1 – June 30, 2019</a:t>
            </a:r>
          </a:p>
          <a:p>
            <a:pPr lvl="1">
              <a:buClr>
                <a:srgbClr val="5F5F5F"/>
              </a:buClr>
              <a:buFont typeface="Wingdings" panose="05000000000000000000" pitchFamily="2" charset="2"/>
              <a:buChar char="v"/>
            </a:pPr>
            <a:r>
              <a:rPr lang="en-US" dirty="0">
                <a:solidFill>
                  <a:schemeClr val="bg2">
                    <a:lumMod val="25000"/>
                  </a:schemeClr>
                </a:solidFill>
              </a:rPr>
              <a:t>Dr Anitha Kini working under the mentorship of Professor Kushaljit Sodhi and colleagues.</a:t>
            </a:r>
          </a:p>
        </p:txBody>
      </p:sp>
      <p:pic>
        <p:nvPicPr>
          <p:cNvPr id="4" name="Picture 3"/>
          <p:cNvPicPr>
            <a:picLocks noChangeAspect="1"/>
          </p:cNvPicPr>
          <p:nvPr/>
        </p:nvPicPr>
        <p:blipFill>
          <a:blip r:embed="rId2"/>
          <a:stretch>
            <a:fillRect/>
          </a:stretch>
        </p:blipFill>
        <p:spPr>
          <a:xfrm>
            <a:off x="2489903" y="5467992"/>
            <a:ext cx="7212193" cy="1390008"/>
          </a:xfrm>
          <a:prstGeom prst="rect">
            <a:avLst/>
          </a:prstGeom>
        </p:spPr>
      </p:pic>
      <p:pic>
        <p:nvPicPr>
          <p:cNvPr id="5" name="Picture 4"/>
          <p:cNvPicPr>
            <a:picLocks noChangeAspect="1"/>
          </p:cNvPicPr>
          <p:nvPr/>
        </p:nvPicPr>
        <p:blipFill>
          <a:blip r:embed="rId3"/>
          <a:stretch>
            <a:fillRect/>
          </a:stretch>
        </p:blipFill>
        <p:spPr>
          <a:xfrm>
            <a:off x="10722737" y="0"/>
            <a:ext cx="1469263" cy="1280271"/>
          </a:xfrm>
          <a:prstGeom prst="rect">
            <a:avLst/>
          </a:prstGeo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8719" y="3022943"/>
            <a:ext cx="6584306" cy="2106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322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3461"/>
            <a:ext cx="10171545" cy="1325563"/>
          </a:xfrm>
        </p:spPr>
        <p:txBody>
          <a:bodyPr>
            <a:normAutofit/>
          </a:bodyPr>
          <a:lstStyle/>
          <a:p>
            <a:r>
              <a:rPr lang="en-US" sz="4000" dirty="0">
                <a:latin typeface="+mn-lt"/>
                <a:cs typeface="Times New Roman" panose="02020603050405020304" pitchFamily="18" charset="0"/>
              </a:rPr>
              <a:t>Achievements</a:t>
            </a:r>
          </a:p>
        </p:txBody>
      </p:sp>
      <p:sp>
        <p:nvSpPr>
          <p:cNvPr id="3" name="Content Placeholder 2"/>
          <p:cNvSpPr>
            <a:spLocks noGrp="1"/>
          </p:cNvSpPr>
          <p:nvPr>
            <p:ph idx="1"/>
          </p:nvPr>
        </p:nvSpPr>
        <p:spPr>
          <a:xfrm>
            <a:off x="694481" y="1435261"/>
            <a:ext cx="10659319" cy="4032731"/>
          </a:xfrm>
        </p:spPr>
        <p:txBody>
          <a:bodyPr>
            <a:normAutofit fontScale="92500"/>
          </a:bodyPr>
          <a:lstStyle/>
          <a:p>
            <a:pPr>
              <a:buClr>
                <a:srgbClr val="5F5F5F"/>
              </a:buClr>
              <a:buFont typeface="Wingdings" panose="05000000000000000000" pitchFamily="2" charset="2"/>
              <a:buChar char="v"/>
            </a:pPr>
            <a:r>
              <a:rPr lang="en-US" dirty="0">
                <a:solidFill>
                  <a:schemeClr val="bg2">
                    <a:lumMod val="25000"/>
                  </a:schemeClr>
                </a:solidFill>
                <a:cs typeface="Times New Roman" panose="02020603050405020304" pitchFamily="18" charset="0"/>
              </a:rPr>
              <a:t>Observerships</a:t>
            </a:r>
          </a:p>
          <a:p>
            <a:pPr lvl="1">
              <a:buClr>
                <a:srgbClr val="5F5F5F"/>
              </a:buClr>
              <a:buFont typeface="Wingdings" panose="05000000000000000000" pitchFamily="2" charset="2"/>
              <a:buChar char="v"/>
            </a:pPr>
            <a:r>
              <a:rPr lang="en-US" dirty="0">
                <a:solidFill>
                  <a:schemeClr val="bg2">
                    <a:lumMod val="25000"/>
                  </a:schemeClr>
                </a:solidFill>
                <a:cs typeface="Times New Roman" panose="02020603050405020304" pitchFamily="18" charset="0"/>
              </a:rPr>
              <a:t> in Argentina – July 1 – September 30, 2019  </a:t>
            </a:r>
          </a:p>
          <a:p>
            <a:pPr lvl="2">
              <a:buClr>
                <a:srgbClr val="5F5F5F"/>
              </a:buClr>
              <a:buFont typeface="Wingdings" panose="05000000000000000000" pitchFamily="2" charset="2"/>
              <a:buChar char="v"/>
            </a:pPr>
            <a:r>
              <a:rPr lang="en-US" dirty="0">
                <a:solidFill>
                  <a:schemeClr val="bg2">
                    <a:lumMod val="25000"/>
                  </a:schemeClr>
                </a:solidFill>
              </a:rPr>
              <a:t>Under the mentorship of Jose Lipsich</a:t>
            </a:r>
            <a:endParaRPr lang="en-US" dirty="0">
              <a:solidFill>
                <a:schemeClr val="bg2">
                  <a:lumMod val="25000"/>
                </a:schemeClr>
              </a:solidFill>
              <a:cs typeface="Times New Roman" panose="02020603050405020304" pitchFamily="18" charset="0"/>
            </a:endParaRPr>
          </a:p>
          <a:p>
            <a:pPr lvl="1">
              <a:buClr>
                <a:srgbClr val="5F5F5F"/>
              </a:buClr>
              <a:buFont typeface="Wingdings" panose="05000000000000000000" pitchFamily="2" charset="2"/>
              <a:buChar char="v"/>
            </a:pPr>
            <a:r>
              <a:rPr lang="en-US" dirty="0">
                <a:solidFill>
                  <a:schemeClr val="bg2">
                    <a:lumMod val="25000"/>
                  </a:schemeClr>
                </a:solidFill>
              </a:rPr>
              <a:t>Observership in Philippines – August 1 – October 30, 2019 </a:t>
            </a:r>
          </a:p>
          <a:p>
            <a:pPr lvl="2">
              <a:buClr>
                <a:srgbClr val="5F5F5F"/>
              </a:buClr>
              <a:buFont typeface="Wingdings" panose="05000000000000000000" pitchFamily="2" charset="2"/>
              <a:buChar char="v"/>
            </a:pPr>
            <a:r>
              <a:rPr lang="en-US" dirty="0">
                <a:solidFill>
                  <a:schemeClr val="bg2">
                    <a:lumMod val="25000"/>
                  </a:schemeClr>
                </a:solidFill>
              </a:rPr>
              <a:t>Under the mentorship of Bernie Laya  </a:t>
            </a:r>
          </a:p>
          <a:p>
            <a:pPr>
              <a:buClr>
                <a:srgbClr val="5F5F5F"/>
              </a:buClr>
              <a:buFont typeface="Wingdings" panose="05000000000000000000" pitchFamily="2" charset="2"/>
              <a:buChar char="v"/>
            </a:pPr>
            <a:r>
              <a:rPr lang="en-US" dirty="0">
                <a:solidFill>
                  <a:schemeClr val="bg2">
                    <a:lumMod val="25000"/>
                  </a:schemeClr>
                </a:solidFill>
              </a:rPr>
              <a:t>Partnership with IAEA/ ESPR organizing education/workshops in dose reduction in Africa. One done already in Ghana, another planned for Kenya in </a:t>
            </a:r>
            <a:r>
              <a:rPr lang="en-US">
                <a:solidFill>
                  <a:schemeClr val="bg2">
                    <a:lumMod val="25000"/>
                  </a:schemeClr>
                </a:solidFill>
              </a:rPr>
              <a:t>near future and </a:t>
            </a:r>
            <a:r>
              <a:rPr lang="en-US" dirty="0">
                <a:solidFill>
                  <a:schemeClr val="bg2">
                    <a:lumMod val="25000"/>
                  </a:schemeClr>
                </a:solidFill>
              </a:rPr>
              <a:t>in SA early in 2020.</a:t>
            </a:r>
          </a:p>
        </p:txBody>
      </p:sp>
      <p:pic>
        <p:nvPicPr>
          <p:cNvPr id="4" name="Picture 3"/>
          <p:cNvPicPr>
            <a:picLocks noChangeAspect="1"/>
          </p:cNvPicPr>
          <p:nvPr/>
        </p:nvPicPr>
        <p:blipFill>
          <a:blip r:embed="rId2"/>
          <a:stretch>
            <a:fillRect/>
          </a:stretch>
        </p:blipFill>
        <p:spPr>
          <a:xfrm>
            <a:off x="2489903" y="5467992"/>
            <a:ext cx="7212193" cy="1390008"/>
          </a:xfrm>
          <a:prstGeom prst="rect">
            <a:avLst/>
          </a:prstGeom>
        </p:spPr>
      </p:pic>
      <p:pic>
        <p:nvPicPr>
          <p:cNvPr id="5" name="Picture 4"/>
          <p:cNvPicPr>
            <a:picLocks noChangeAspect="1"/>
          </p:cNvPicPr>
          <p:nvPr/>
        </p:nvPicPr>
        <p:blipFill>
          <a:blip r:embed="rId3"/>
          <a:stretch>
            <a:fillRect/>
          </a:stretch>
        </p:blipFill>
        <p:spPr>
          <a:xfrm>
            <a:off x="10722737" y="0"/>
            <a:ext cx="1469263" cy="1280271"/>
          </a:xfrm>
          <a:prstGeom prst="rect">
            <a:avLst/>
          </a:prstGeom>
        </p:spPr>
      </p:pic>
    </p:spTree>
    <p:extLst>
      <p:ext uri="{BB962C8B-B14F-4D97-AF65-F5344CB8AC3E}">
        <p14:creationId xmlns:p14="http://schemas.microsoft.com/office/powerpoint/2010/main" val="243332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3461"/>
            <a:ext cx="10171545" cy="1325563"/>
          </a:xfrm>
        </p:spPr>
        <p:txBody>
          <a:bodyPr>
            <a:normAutofit/>
          </a:bodyPr>
          <a:lstStyle/>
          <a:p>
            <a:r>
              <a:rPr lang="en-US" sz="4000" dirty="0">
                <a:cs typeface="Times New Roman" panose="02020603050405020304" pitchFamily="18" charset="0"/>
              </a:rPr>
              <a:t>Support from the Shiels Memorial Foundation </a:t>
            </a:r>
          </a:p>
        </p:txBody>
      </p:sp>
      <p:sp>
        <p:nvSpPr>
          <p:cNvPr id="3" name="Content Placeholder 2"/>
          <p:cNvSpPr>
            <a:spLocks noGrp="1"/>
          </p:cNvSpPr>
          <p:nvPr>
            <p:ph idx="1"/>
          </p:nvPr>
        </p:nvSpPr>
        <p:spPr>
          <a:xfrm>
            <a:off x="5046562" y="1435261"/>
            <a:ext cx="6307238" cy="4032731"/>
          </a:xfrm>
        </p:spPr>
        <p:txBody>
          <a:bodyPr>
            <a:normAutofit/>
          </a:bodyPr>
          <a:lstStyle/>
          <a:p>
            <a:pPr marL="0" indent="0">
              <a:buClr>
                <a:srgbClr val="5F5F5F"/>
              </a:buClr>
              <a:buNone/>
            </a:pPr>
            <a:r>
              <a:rPr lang="en-US" dirty="0">
                <a:solidFill>
                  <a:schemeClr val="bg2">
                    <a:lumMod val="25000"/>
                  </a:schemeClr>
                </a:solidFill>
              </a:rPr>
              <a:t>We are honored to report that the William Shiels Memorial Foundation at Nationwide Children's Hospital has pledged 5 years of support for the WFPI Pediatric Radiology Observership Program. </a:t>
            </a:r>
          </a:p>
          <a:p>
            <a:pPr marL="0" indent="0">
              <a:buClr>
                <a:srgbClr val="5F5F5F"/>
              </a:buClr>
              <a:buNone/>
            </a:pPr>
            <a:endParaRPr lang="en-US" dirty="0">
              <a:solidFill>
                <a:schemeClr val="bg2">
                  <a:lumMod val="25000"/>
                </a:schemeClr>
              </a:solidFill>
            </a:endParaRPr>
          </a:p>
        </p:txBody>
      </p:sp>
      <p:pic>
        <p:nvPicPr>
          <p:cNvPr id="4" name="Picture 3"/>
          <p:cNvPicPr>
            <a:picLocks noChangeAspect="1"/>
          </p:cNvPicPr>
          <p:nvPr/>
        </p:nvPicPr>
        <p:blipFill>
          <a:blip r:embed="rId2"/>
          <a:stretch>
            <a:fillRect/>
          </a:stretch>
        </p:blipFill>
        <p:spPr>
          <a:xfrm>
            <a:off x="2489903" y="5467992"/>
            <a:ext cx="7212193" cy="1390008"/>
          </a:xfrm>
          <a:prstGeom prst="rect">
            <a:avLst/>
          </a:prstGeom>
        </p:spPr>
      </p:pic>
      <p:pic>
        <p:nvPicPr>
          <p:cNvPr id="5" name="Picture 4"/>
          <p:cNvPicPr>
            <a:picLocks noChangeAspect="1"/>
          </p:cNvPicPr>
          <p:nvPr/>
        </p:nvPicPr>
        <p:blipFill>
          <a:blip r:embed="rId3"/>
          <a:stretch>
            <a:fillRect/>
          </a:stretch>
        </p:blipFill>
        <p:spPr>
          <a:xfrm>
            <a:off x="10722737" y="0"/>
            <a:ext cx="1469263" cy="1280271"/>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003" y="1467152"/>
            <a:ext cx="4219575"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69631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12636</TotalTime>
  <Words>1312</Words>
  <Application>Microsoft Office PowerPoint</Application>
  <PresentationFormat>Widescreen</PresentationFormat>
  <Paragraphs>160</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ＭＳ Ｐゴシック</vt:lpstr>
      <vt:lpstr>Arial</vt:lpstr>
      <vt:lpstr>Calibri</vt:lpstr>
      <vt:lpstr>Times New Roman</vt:lpstr>
      <vt:lpstr>Wingdings</vt:lpstr>
      <vt:lpstr>Office Theme</vt:lpstr>
      <vt:lpstr>The World Federation of Pediatric Imaging  General Assembly   2018 – 2019 Report    </vt:lpstr>
      <vt:lpstr>Council of Directors, 2018-2019</vt:lpstr>
      <vt:lpstr>Council of Directors, 2018-2019</vt:lpstr>
      <vt:lpstr>Society Representatives, 2018-2019</vt:lpstr>
      <vt:lpstr>Committee Chairs</vt:lpstr>
      <vt:lpstr>Achievements</vt:lpstr>
      <vt:lpstr>Achievements</vt:lpstr>
      <vt:lpstr>Achievements</vt:lpstr>
      <vt:lpstr>Support from the Shiels Memorial Foundation </vt:lpstr>
      <vt:lpstr>Education Project Report – Sanjay Prabhu</vt:lpstr>
      <vt:lpstr>Education Project Report</vt:lpstr>
      <vt:lpstr>Outreach Activities - Cicero Silva       </vt:lpstr>
      <vt:lpstr>Teleradiology</vt:lpstr>
      <vt:lpstr>Outreach Trip</vt:lpstr>
      <vt:lpstr>Partnership Opportunities</vt:lpstr>
      <vt:lpstr>Leadership Succession</vt:lpstr>
      <vt:lpstr>Outreach Goals for 2019 forward   developed by incoming team led by Dr. Hansel Otero  </vt:lpstr>
      <vt:lpstr>Outreach Goals for 2019 forward </vt:lpstr>
      <vt:lpstr> TB Group – Kushalijt Sodhi        </vt:lpstr>
      <vt:lpstr>TB Group Update</vt:lpstr>
      <vt:lpstr>MRI Protocol Committee – Michael Gee Partnership with MRI reps from Siemens, GE, and Philips Development of 11 standardized WFPI MR protocols:   </vt:lpstr>
      <vt:lpstr>MRI Protocol Committee – Michael Gee </vt:lpstr>
      <vt:lpstr>Finance Report Summary – Richard Barth</vt:lpstr>
      <vt:lpstr>2019 – 2020 Leadership</vt:lpstr>
      <vt:lpstr>WFPI Leaders named  Honorary Members@ SPR 2019 </vt:lpstr>
      <vt:lpstr>Thank you!</vt:lpstr>
    </vt:vector>
  </TitlesOfParts>
  <Company>UCLA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WFPI Outreach Summary  April 2017 – April 2018</dc:title>
  <dc:creator>Grageda, Cassandra N.</dc:creator>
  <cp:lastModifiedBy>Boylan, Jennifer</cp:lastModifiedBy>
  <cp:revision>91</cp:revision>
  <cp:lastPrinted>2019-04-26T20:21:57Z</cp:lastPrinted>
  <dcterms:created xsi:type="dcterms:W3CDTF">2018-04-11T18:32:57Z</dcterms:created>
  <dcterms:modified xsi:type="dcterms:W3CDTF">2020-05-12T16:21:19Z</dcterms:modified>
</cp:coreProperties>
</file>